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3" r:id="rId2"/>
    <p:sldId id="259" r:id="rId3"/>
    <p:sldId id="2082" r:id="rId4"/>
    <p:sldId id="296" r:id="rId5"/>
    <p:sldId id="2573" r:id="rId6"/>
    <p:sldId id="1885" r:id="rId7"/>
    <p:sldId id="1851" r:id="rId8"/>
    <p:sldId id="1881" r:id="rId9"/>
    <p:sldId id="1782" r:id="rId10"/>
    <p:sldId id="1758" r:id="rId11"/>
    <p:sldId id="1760" r:id="rId12"/>
    <p:sldId id="1783" r:id="rId13"/>
    <p:sldId id="2094" r:id="rId14"/>
    <p:sldId id="2095" r:id="rId15"/>
    <p:sldId id="2456" r:id="rId16"/>
    <p:sldId id="2457" r:id="rId17"/>
    <p:sldId id="2086" r:id="rId18"/>
    <p:sldId id="2087" r:id="rId19"/>
    <p:sldId id="2088" r:id="rId20"/>
    <p:sldId id="2089" r:id="rId21"/>
    <p:sldId id="2575" r:id="rId22"/>
    <p:sldId id="24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 Light" pitchFamily="2" charset="0"/>
      <p:regular r:id="rId29"/>
      <p:italic r:id="rId30"/>
    </p:embeddedFont>
    <p:embeddedFont>
      <p:font typeface="Montserrat SemiBold" pitchFamily="2" charset="0"/>
      <p:bold r:id="rId31"/>
      <p:boldItalic r:id="rId32"/>
    </p:embeddedFont>
    <p:embeddedFont>
      <p:font typeface="Montserrat Thin" pitchFamily="2" charset="0"/>
      <p:regular r:id="rId33"/>
      <p: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cdccamacuk-my.sharepoint.com/personal/njohnson_ccdc_cam_ac_uk/Documents/To%20sort/Presentations/csd_structures_by_year_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59714685381492"/>
          <c:y val="4.6894941829850247E-2"/>
          <c:w val="0.87455808043112571"/>
          <c:h val="0.8266691098135636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structures</c:v>
                </c:pt>
              </c:strCache>
            </c:strRef>
          </c:tx>
          <c:spPr>
            <a:solidFill>
              <a:srgbClr val="A1DAF8"/>
            </a:solidFill>
            <a:ln>
              <a:noFill/>
            </a:ln>
            <a:effectLst/>
          </c:spPr>
          <c:invertIfNegative val="0"/>
          <c:cat>
            <c:strRef>
              <c:f>Sheet1!$A$3:$A$52</c:f>
              <c:strCache>
                <c:ptCount val="50"/>
                <c:pt idx="0">
                  <c:v>&lt; 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</c:strCache>
            </c:strRef>
          </c:cat>
          <c:val>
            <c:numRef>
              <c:f>Sheet1!$B$3:$B$52</c:f>
              <c:numCache>
                <c:formatCode>General</c:formatCode>
                <c:ptCount val="50"/>
                <c:pt idx="0">
                  <c:v>13176</c:v>
                </c:pt>
                <c:pt idx="1">
                  <c:v>15169</c:v>
                </c:pt>
                <c:pt idx="2">
                  <c:v>17311</c:v>
                </c:pt>
                <c:pt idx="3">
                  <c:v>19485</c:v>
                </c:pt>
                <c:pt idx="4">
                  <c:v>22221</c:v>
                </c:pt>
                <c:pt idx="5">
                  <c:v>25314</c:v>
                </c:pt>
                <c:pt idx="6">
                  <c:v>28733</c:v>
                </c:pt>
                <c:pt idx="7">
                  <c:v>32611</c:v>
                </c:pt>
                <c:pt idx="8">
                  <c:v>36865</c:v>
                </c:pt>
                <c:pt idx="9">
                  <c:v>41531</c:v>
                </c:pt>
                <c:pt idx="10">
                  <c:v>46765</c:v>
                </c:pt>
                <c:pt idx="11">
                  <c:v>52016</c:v>
                </c:pt>
                <c:pt idx="12">
                  <c:v>58527</c:v>
                </c:pt>
                <c:pt idx="13">
                  <c:v>65444</c:v>
                </c:pt>
                <c:pt idx="14">
                  <c:v>72317</c:v>
                </c:pt>
                <c:pt idx="15">
                  <c:v>79792</c:v>
                </c:pt>
                <c:pt idx="16">
                  <c:v>87442</c:v>
                </c:pt>
                <c:pt idx="17">
                  <c:v>95195</c:v>
                </c:pt>
                <c:pt idx="18">
                  <c:v>104144</c:v>
                </c:pt>
                <c:pt idx="19">
                  <c:v>114091</c:v>
                </c:pt>
                <c:pt idx="20">
                  <c:v>124797</c:v>
                </c:pt>
                <c:pt idx="21">
                  <c:v>136857</c:v>
                </c:pt>
                <c:pt idx="22">
                  <c:v>149135</c:v>
                </c:pt>
                <c:pt idx="23">
                  <c:v>162132</c:v>
                </c:pt>
                <c:pt idx="24">
                  <c:v>177682</c:v>
                </c:pt>
                <c:pt idx="25">
                  <c:v>193583</c:v>
                </c:pt>
                <c:pt idx="26">
                  <c:v>210832</c:v>
                </c:pt>
                <c:pt idx="27">
                  <c:v>229429</c:v>
                </c:pt>
                <c:pt idx="28">
                  <c:v>249091</c:v>
                </c:pt>
                <c:pt idx="29">
                  <c:v>270487</c:v>
                </c:pt>
                <c:pt idx="30">
                  <c:v>294372</c:v>
                </c:pt>
                <c:pt idx="31">
                  <c:v>320177</c:v>
                </c:pt>
                <c:pt idx="32">
                  <c:v>347667</c:v>
                </c:pt>
                <c:pt idx="33">
                  <c:v>378826</c:v>
                </c:pt>
                <c:pt idx="34">
                  <c:v>413055</c:v>
                </c:pt>
                <c:pt idx="35">
                  <c:v>448989</c:v>
                </c:pt>
                <c:pt idx="36">
                  <c:v>485402</c:v>
                </c:pt>
                <c:pt idx="37">
                  <c:v>525973</c:v>
                </c:pt>
                <c:pt idx="38">
                  <c:v>567584</c:v>
                </c:pt>
                <c:pt idx="39">
                  <c:v>611825</c:v>
                </c:pt>
                <c:pt idx="40">
                  <c:v>659233</c:v>
                </c:pt>
                <c:pt idx="41">
                  <c:v>707354</c:v>
                </c:pt>
                <c:pt idx="42">
                  <c:v>758215</c:v>
                </c:pt>
                <c:pt idx="43">
                  <c:v>811947</c:v>
                </c:pt>
                <c:pt idx="44">
                  <c:v>868286</c:v>
                </c:pt>
                <c:pt idx="45">
                  <c:v>925810</c:v>
                </c:pt>
                <c:pt idx="46">
                  <c:v>980876</c:v>
                </c:pt>
                <c:pt idx="47">
                  <c:v>1037884</c:v>
                </c:pt>
                <c:pt idx="48">
                  <c:v>1098658</c:v>
                </c:pt>
                <c:pt idx="49">
                  <c:v>1152585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3-45ED-ABC3-6CC2A6AFA8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00A0DA"/>
            </a:solidFill>
            <a:ln>
              <a:noFill/>
            </a:ln>
            <a:effectLst/>
          </c:spPr>
          <c:invertIfNegative val="0"/>
          <c:cat>
            <c:strRef>
              <c:f>Sheet1!$A$3:$A$52</c:f>
              <c:strCache>
                <c:ptCount val="50"/>
                <c:pt idx="0">
                  <c:v>&lt; 1973</c:v>
                </c:pt>
                <c:pt idx="1">
                  <c:v>1974</c:v>
                </c:pt>
                <c:pt idx="2">
                  <c:v>1975</c:v>
                </c:pt>
                <c:pt idx="3">
                  <c:v>1976</c:v>
                </c:pt>
                <c:pt idx="4">
                  <c:v>1977</c:v>
                </c:pt>
                <c:pt idx="5">
                  <c:v>1978</c:v>
                </c:pt>
                <c:pt idx="6">
                  <c:v>1979</c:v>
                </c:pt>
                <c:pt idx="7">
                  <c:v>1980</c:v>
                </c:pt>
                <c:pt idx="8">
                  <c:v>1981</c:v>
                </c:pt>
                <c:pt idx="9">
                  <c:v>1982</c:v>
                </c:pt>
                <c:pt idx="10">
                  <c:v>1983</c:v>
                </c:pt>
                <c:pt idx="11">
                  <c:v>1984</c:v>
                </c:pt>
                <c:pt idx="12">
                  <c:v>1985</c:v>
                </c:pt>
                <c:pt idx="13">
                  <c:v>1986</c:v>
                </c:pt>
                <c:pt idx="14">
                  <c:v>1987</c:v>
                </c:pt>
                <c:pt idx="15">
                  <c:v>1988</c:v>
                </c:pt>
                <c:pt idx="16">
                  <c:v>1989</c:v>
                </c:pt>
                <c:pt idx="17">
                  <c:v>1990</c:v>
                </c:pt>
                <c:pt idx="18">
                  <c:v>1991</c:v>
                </c:pt>
                <c:pt idx="19">
                  <c:v>1992</c:v>
                </c:pt>
                <c:pt idx="20">
                  <c:v>1993</c:v>
                </c:pt>
                <c:pt idx="21">
                  <c:v>1994</c:v>
                </c:pt>
                <c:pt idx="22">
                  <c:v>1995</c:v>
                </c:pt>
                <c:pt idx="23">
                  <c:v>1996</c:v>
                </c:pt>
                <c:pt idx="24">
                  <c:v>1997</c:v>
                </c:pt>
                <c:pt idx="25">
                  <c:v>1998</c:v>
                </c:pt>
                <c:pt idx="26">
                  <c:v>1999</c:v>
                </c:pt>
                <c:pt idx="27">
                  <c:v>2000</c:v>
                </c:pt>
                <c:pt idx="28">
                  <c:v>2001</c:v>
                </c:pt>
                <c:pt idx="29">
                  <c:v>2002</c:v>
                </c:pt>
                <c:pt idx="30">
                  <c:v>2003</c:v>
                </c:pt>
                <c:pt idx="31">
                  <c:v>2004</c:v>
                </c:pt>
                <c:pt idx="32">
                  <c:v>2005</c:v>
                </c:pt>
                <c:pt idx="33">
                  <c:v>2006</c:v>
                </c:pt>
                <c:pt idx="34">
                  <c:v>2007</c:v>
                </c:pt>
                <c:pt idx="35">
                  <c:v>2008</c:v>
                </c:pt>
                <c:pt idx="36">
                  <c:v>2009</c:v>
                </c:pt>
                <c:pt idx="37">
                  <c:v>2010</c:v>
                </c:pt>
                <c:pt idx="38">
                  <c:v>2011</c:v>
                </c:pt>
                <c:pt idx="39">
                  <c:v>2012</c:v>
                </c:pt>
                <c:pt idx="40">
                  <c:v>2013</c:v>
                </c:pt>
                <c:pt idx="41">
                  <c:v>2014</c:v>
                </c:pt>
                <c:pt idx="42">
                  <c:v>2015</c:v>
                </c:pt>
                <c:pt idx="43">
                  <c:v>2016</c:v>
                </c:pt>
                <c:pt idx="44">
                  <c:v>2017</c:v>
                </c:pt>
                <c:pt idx="45">
                  <c:v>2018</c:v>
                </c:pt>
                <c:pt idx="46">
                  <c:v>2019</c:v>
                </c:pt>
                <c:pt idx="47">
                  <c:v>2020</c:v>
                </c:pt>
                <c:pt idx="48">
                  <c:v>2021</c:v>
                </c:pt>
                <c:pt idx="49">
                  <c:v>2022</c:v>
                </c:pt>
              </c:strCache>
            </c:strRef>
          </c:cat>
          <c:val>
            <c:numRef>
              <c:f>Sheet1!$C$3:$C$52</c:f>
              <c:numCache>
                <c:formatCode>General</c:formatCode>
                <c:ptCount val="50"/>
                <c:pt idx="0">
                  <c:v>1993</c:v>
                </c:pt>
                <c:pt idx="1">
                  <c:v>2142</c:v>
                </c:pt>
                <c:pt idx="2">
                  <c:v>2174</c:v>
                </c:pt>
                <c:pt idx="3">
                  <c:v>2736</c:v>
                </c:pt>
                <c:pt idx="4">
                  <c:v>3093</c:v>
                </c:pt>
                <c:pt idx="5">
                  <c:v>3419</c:v>
                </c:pt>
                <c:pt idx="6">
                  <c:v>3878</c:v>
                </c:pt>
                <c:pt idx="7">
                  <c:v>4254</c:v>
                </c:pt>
                <c:pt idx="8">
                  <c:v>4666</c:v>
                </c:pt>
                <c:pt idx="9">
                  <c:v>5234</c:v>
                </c:pt>
                <c:pt idx="10">
                  <c:v>5251</c:v>
                </c:pt>
                <c:pt idx="11">
                  <c:v>6511</c:v>
                </c:pt>
                <c:pt idx="12">
                  <c:v>6917</c:v>
                </c:pt>
                <c:pt idx="13">
                  <c:v>6873</c:v>
                </c:pt>
                <c:pt idx="14">
                  <c:v>7475</c:v>
                </c:pt>
                <c:pt idx="15">
                  <c:v>7650</c:v>
                </c:pt>
                <c:pt idx="16">
                  <c:v>7753</c:v>
                </c:pt>
                <c:pt idx="17">
                  <c:v>8949</c:v>
                </c:pt>
                <c:pt idx="18">
                  <c:v>9947</c:v>
                </c:pt>
                <c:pt idx="19">
                  <c:v>10706</c:v>
                </c:pt>
                <c:pt idx="20">
                  <c:v>12060</c:v>
                </c:pt>
                <c:pt idx="21">
                  <c:v>12278</c:v>
                </c:pt>
                <c:pt idx="22">
                  <c:v>12997</c:v>
                </c:pt>
                <c:pt idx="23">
                  <c:v>15550</c:v>
                </c:pt>
                <c:pt idx="24">
                  <c:v>15901</c:v>
                </c:pt>
                <c:pt idx="25">
                  <c:v>17249</c:v>
                </c:pt>
                <c:pt idx="26">
                  <c:v>18597</c:v>
                </c:pt>
                <c:pt idx="27">
                  <c:v>19662</c:v>
                </c:pt>
                <c:pt idx="28">
                  <c:v>21396</c:v>
                </c:pt>
                <c:pt idx="29">
                  <c:v>23885</c:v>
                </c:pt>
                <c:pt idx="30">
                  <c:v>25805</c:v>
                </c:pt>
                <c:pt idx="31">
                  <c:v>27490</c:v>
                </c:pt>
                <c:pt idx="32">
                  <c:v>31159</c:v>
                </c:pt>
                <c:pt idx="33">
                  <c:v>34229</c:v>
                </c:pt>
                <c:pt idx="34">
                  <c:v>35934</c:v>
                </c:pt>
                <c:pt idx="35">
                  <c:v>36413</c:v>
                </c:pt>
                <c:pt idx="36">
                  <c:v>40571</c:v>
                </c:pt>
                <c:pt idx="37">
                  <c:v>41611</c:v>
                </c:pt>
                <c:pt idx="38">
                  <c:v>44241</c:v>
                </c:pt>
                <c:pt idx="39">
                  <c:v>47408</c:v>
                </c:pt>
                <c:pt idx="40">
                  <c:v>48121</c:v>
                </c:pt>
                <c:pt idx="41">
                  <c:v>50861</c:v>
                </c:pt>
                <c:pt idx="42">
                  <c:v>53732</c:v>
                </c:pt>
                <c:pt idx="43">
                  <c:v>56339</c:v>
                </c:pt>
                <c:pt idx="44">
                  <c:v>57524</c:v>
                </c:pt>
                <c:pt idx="45">
                  <c:v>55066</c:v>
                </c:pt>
                <c:pt idx="46">
                  <c:v>57008</c:v>
                </c:pt>
                <c:pt idx="47">
                  <c:v>60774</c:v>
                </c:pt>
                <c:pt idx="48">
                  <c:v>53927</c:v>
                </c:pt>
                <c:pt idx="49">
                  <c:v>27459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3-45ED-ABC3-6CC2A6AFA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474872104"/>
        <c:axId val="474871120"/>
      </c:barChart>
      <c:catAx>
        <c:axId val="4748721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40000"/>
                <a:lumOff val="6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71120"/>
        <c:crosses val="autoZero"/>
        <c:auto val="1"/>
        <c:lblAlgn val="ctr"/>
        <c:lblOffset val="100"/>
        <c:tickLblSkip val="2"/>
        <c:noMultiLvlLbl val="0"/>
      </c:catAx>
      <c:valAx>
        <c:axId val="474871120"/>
        <c:scaling>
          <c:orientation val="minMax"/>
          <c:max val="12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Number of Structures</a:t>
                </a:r>
                <a:r>
                  <a:rPr lang="en-GB" sz="1400" baseline="0"/>
                  <a:t> in the CSD in Millions</a:t>
                </a:r>
                <a:endParaRPr lang="en-GB" sz="1400"/>
              </a:p>
            </c:rich>
          </c:tx>
          <c:layout>
            <c:manualLayout>
              <c:xMode val="edge"/>
              <c:yMode val="edge"/>
              <c:x val="2.0755767277677754E-2"/>
              <c:y val="6.153710568718319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tx1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487210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7C9A5-64DE-4A39-8000-36C7FE1FB06E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B7E53-E28B-49B2-9914-CF831B15E3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62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7E53-E28B-49B2-9914-CF831B15E31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30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7E53-E28B-49B2-9914-CF831B15E3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9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7E53-E28B-49B2-9914-CF831B15E31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0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B7E53-E28B-49B2-9914-CF831B15E3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89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7E53-E28B-49B2-9914-CF831B15E31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01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B7E53-E28B-49B2-9914-CF831B15E31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6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B0E508EC-5BE3-4F54-B862-D0BDB8EF9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EDD18D-08C8-404C-AC33-72C43C6D9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4101" y="2610072"/>
            <a:ext cx="9144000" cy="527242"/>
          </a:xfrm>
        </p:spPr>
        <p:txBody>
          <a:bodyPr anchor="b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94367-E98C-44B7-B3CD-2646747B8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101" y="3137314"/>
            <a:ext cx="9144000" cy="527242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89C450-000F-47DE-A04C-E91188DD20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4101" y="4442030"/>
            <a:ext cx="4648200" cy="3885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86E6F80-535A-404E-8492-0E32F6DA8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4101" y="4830531"/>
            <a:ext cx="4648200" cy="35835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job 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0F1278C-27FB-414D-9CE0-515A930CE9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101" y="5188890"/>
            <a:ext cx="4648200" cy="3583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C43793-7199-4B08-8D9E-073D07FF7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1" y="5368069"/>
            <a:ext cx="3022599" cy="13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5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627BA03F-2129-4C6A-BCFF-A9CB02617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0CBDE-6192-4105-B948-3F0C89591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DB6E5D9-4CAE-4D24-AFB1-C06E64A0CECE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EB96B3-ED58-4467-9ACA-2B19D434F133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6DF12C7-C868-49B7-9F87-92E27392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24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4E3DE1EB-814D-45ED-876E-7FDB33EC8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ED9361-0858-4322-A15F-E98C04AC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DA34F-13FA-4CF5-893A-93A296D28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3579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89EBD6-0327-4D01-AE66-0357458668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45B168D-1773-4EAD-A259-ECE35B3778C7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52D2EC-B8D4-466A-BDD5-E3AC128F901A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CC5C89A-C546-46B0-88E1-2AAC3EB143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Montserrat Thin" panose="00000300000000000000" pitchFamily="2" charset="0"/>
              </a:defRPr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36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75DEC25F-896D-4661-8668-4C49A9D1C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DF506-8B03-45DB-AB2C-20973B6A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6632-EBF2-4C53-9765-078248C7E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95D64-271A-459E-B05D-76BFFCFD2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/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3E9D9D-2172-4AC4-897B-D64273589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31E771-2207-4FE0-95CF-549B85FC2BAC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DADB79-05A6-45FB-82E7-1FBB468337E1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AF6731F-A63D-4DB2-99D1-E9ADF19D9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B26C303C-08B2-4162-85BD-D6DBB2393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ECC5F3-94FB-4B9B-8B97-97A98C30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E4BFC-08C8-4825-97D1-9F816B192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C511F-4640-40A4-AB84-4CEAFC97F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23A23-659C-42A2-BE76-7B5CB5E47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82C22-CFC1-40FF-AF66-EB57644A6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C9689-6A6C-4F8B-9837-EE9924D130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68B715-7682-4980-AD90-BEB81F364ABA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49AAC6-5447-46A7-A6A8-9FE72BE2170E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62E7383-E2C7-4BB0-99A8-0F7582456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64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8D916147-6C64-48AB-9D77-EE555287F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6349E-6DA7-4A0F-984D-857DC74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7C39B-5B15-42D0-9FD5-25DF947C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37E46-996A-491F-A97E-04C3AC55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52898-6B35-4AEF-B657-57128CDFCA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7A56235-5633-4675-AE02-AC252FFDBBC3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599E9D-784C-48F2-BA78-AAC77F2F079F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A0447F-B122-43C3-8B0A-1B0B432310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C15CBFB6-5FAE-44CC-94CD-616E3E8E8A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EF5770-F278-4EEF-B8E8-066034A2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E7BB0B-D6F0-4CCD-A4FB-E1C4A71D5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4F781-47F0-4E97-BCF5-CCED680F3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1A7C1-C780-42EA-BFD2-1A5017734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A1603DD-00EE-4C36-9145-A947DACDFF28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24E50-1A07-4D01-990E-4A3A18032147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5276DA2-6B5F-4076-BC4B-71EE3C198F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1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22FB6243-73C2-424A-A6E1-A88851372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401CB-C926-4EB0-8608-9086A790B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5C303C3-9CF6-4B9F-87DC-791E9D87CA2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44550" y="1868488"/>
            <a:ext cx="5251450" cy="4270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38024-CC22-4892-8A2B-9341A08826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0117E5-B753-4FE0-BFE3-AEEB4E176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0313" y="1868488"/>
            <a:ext cx="5037137" cy="2029087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85847C0-745D-455F-8C65-C71C01784F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312" y="3983896"/>
            <a:ext cx="5037137" cy="215496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67F709-DA8C-46E0-90A3-DE3E99B1094F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3B7193-1376-4C73-986D-32F82580A62E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81F4B05-9F79-4BAB-94B9-1B1B8DFD3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86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32F33AD4-5002-4BBF-BC01-F02265DB9F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E1776-C272-49E5-9D36-BD9527D5F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35B942-40EB-46F0-B0E0-4E062FE710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6818" y="803310"/>
            <a:ext cx="9365063" cy="362743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C02F5D-0666-4C36-843D-101701392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6818" y="4430749"/>
            <a:ext cx="9365063" cy="571396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AB639F-2DCC-4B64-9B4A-0F6D8E995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6818" y="5002145"/>
            <a:ext cx="9365063" cy="118910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C89AA3-5D11-4E18-9127-54A7024A6067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D9B9A-99BA-4781-8C33-F84E509EBBBC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3B6226A-2DFE-46DE-BF6B-D718A3224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8923" y="6294526"/>
            <a:ext cx="6789219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281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outdoor object&#10;&#10;Description automatically generated">
            <a:extLst>
              <a:ext uri="{FF2B5EF4-FFF2-40B4-BE49-F238E27FC236}">
                <a16:creationId xmlns:a16="http://schemas.microsoft.com/office/drawing/2014/main" id="{415E24CA-8789-4F52-BAAC-8341EF0A0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3" r="28731"/>
          <a:stretch/>
        </p:blipFill>
        <p:spPr>
          <a:xfrm>
            <a:off x="7128466" y="-1"/>
            <a:ext cx="5063534" cy="432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9D5F46-2069-4906-8BA2-A4E010CB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F10B9-883F-4A51-A51D-7A373F3956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035" y="6190782"/>
            <a:ext cx="1770562" cy="4339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513B00-4A8B-413A-ABB3-2BA6AA61B743}"/>
              </a:ext>
            </a:extLst>
          </p:cNvPr>
          <p:cNvSpPr/>
          <p:nvPr userDrawn="1"/>
        </p:nvSpPr>
        <p:spPr>
          <a:xfrm>
            <a:off x="11231285" y="365125"/>
            <a:ext cx="466794" cy="4667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06C0B-C8A8-453E-81EE-1DEF11497F23}"/>
              </a:ext>
            </a:extLst>
          </p:cNvPr>
          <p:cNvSpPr/>
          <p:nvPr userDrawn="1"/>
        </p:nvSpPr>
        <p:spPr>
          <a:xfrm>
            <a:off x="11263320" y="434585"/>
            <a:ext cx="404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6E851028-1E49-4383-9A44-59A2BD6CB9D7}" type="slidenum">
              <a:rPr lang="en-GB" sz="1400" smtClean="0">
                <a:solidFill>
                  <a:schemeClr val="bg1"/>
                </a:solidFill>
              </a:rPr>
              <a:pPr algn="ctr"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58B992-8A15-4CC1-AD21-EC64F25F87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269990"/>
            <a:ext cx="8753475" cy="3349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insert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40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EC460-79B6-459D-A3A2-C8B57F22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67A01-2C03-46B0-86D1-0B0D281A9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43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7" r:id="rId6"/>
    <p:sldLayoutId id="2147483660" r:id="rId7"/>
    <p:sldLayoutId id="2147483661" r:id="rId8"/>
    <p:sldLayoutId id="2147483654" r:id="rId9"/>
    <p:sldLayoutId id="214748365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5B007A-3EBC-4A55-9B4D-0A2B75E5D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Late stage ideas from early development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98039-349E-424D-BC13-EA0EE5789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101" y="3137313"/>
            <a:ext cx="7844093" cy="1693218"/>
          </a:xfrm>
        </p:spPr>
        <p:txBody>
          <a:bodyPr>
            <a:normAutofit/>
          </a:bodyPr>
          <a:lstStyle/>
          <a:p>
            <a:r>
              <a:rPr lang="en-GB" sz="2800" dirty="0"/>
              <a:t>How structural informatics approaches can transform pharmaceutical processes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B086B1-8B00-4843-9505-5C504F631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Andy Maloney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6D67F5-70BC-4B0B-9C5D-78CCE7E45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Particle Science Team Leader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A7205B-C7D3-4D5B-87F8-2F360EDBC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18</a:t>
            </a:r>
            <a:r>
              <a:rPr lang="en-GB" baseline="30000" dirty="0"/>
              <a:t>th</a:t>
            </a:r>
            <a:r>
              <a:rPr lang="en-GB" dirty="0"/>
              <a:t>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35495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7ABE-C771-42F2-B110-E648313E4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CSD-Materials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78F6F-B756-4747-BE29-31181562E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487" y="2177982"/>
            <a:ext cx="1265137" cy="1265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4F6B99-5E97-49B1-B80B-A2C1908AC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884" y="4523271"/>
            <a:ext cx="2083927" cy="1562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64039-E773-4902-969C-EA27064D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69156">
            <a:off x="5669455" y="4530693"/>
            <a:ext cx="1682649" cy="180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5C930-90F1-44A2-8480-360FB17342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29" y="4302639"/>
            <a:ext cx="2520280" cy="189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C516B-6586-4899-920F-93DA17C4853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80622" y="2658396"/>
            <a:ext cx="3284512" cy="139426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2898E3-F501-452F-B51D-4797115092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593" y="2450007"/>
            <a:ext cx="1779525" cy="95568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A4E4436-5AA0-4847-8B18-C45658F0B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1039" y="4870086"/>
            <a:ext cx="1377837" cy="114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384B8A-7592-4AA8-A9C3-39EA140B9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801" y="1980668"/>
            <a:ext cx="1724595" cy="12934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C04929-CFA5-4F97-83DE-4775A33AB33A}"/>
              </a:ext>
            </a:extLst>
          </p:cNvPr>
          <p:cNvSpPr txBox="1"/>
          <p:nvPr/>
        </p:nvSpPr>
        <p:spPr>
          <a:xfrm>
            <a:off x="1638552" y="6006784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Hydrate Analyser &amp; </a:t>
            </a:r>
          </a:p>
          <a:p>
            <a:pPr algn="ctr"/>
            <a:r>
              <a:rPr lang="en-GB" sz="1600"/>
              <a:t>Solvate Analyser</a:t>
            </a:r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D295D-1825-4399-8981-056BC355798C}"/>
              </a:ext>
            </a:extLst>
          </p:cNvPr>
          <p:cNvSpPr txBox="1"/>
          <p:nvPr/>
        </p:nvSpPr>
        <p:spPr>
          <a:xfrm>
            <a:off x="1356588" y="1618127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Crystal Packing</a:t>
            </a:r>
          </a:p>
          <a:p>
            <a:pPr algn="ctr"/>
            <a:r>
              <a:rPr lang="en-GB" sz="1600"/>
              <a:t>Similarity</a:t>
            </a:r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4C027-CABB-4D9C-B4C4-CB3FA32AE448}"/>
              </a:ext>
            </a:extLst>
          </p:cNvPr>
          <p:cNvSpPr txBox="1"/>
          <p:nvPr/>
        </p:nvSpPr>
        <p:spPr>
          <a:xfrm>
            <a:off x="3156834" y="1858943"/>
            <a:ext cx="2614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Motif Search &amp; </a:t>
            </a:r>
          </a:p>
          <a:p>
            <a:pPr algn="ctr"/>
            <a:r>
              <a:rPr lang="en-GB" sz="1600"/>
              <a:t>Packing Feature Search</a:t>
            </a:r>
            <a:endParaRPr lang="en-US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ECA26E-4D8C-4D4D-8D83-EFBF8E33B83B}"/>
              </a:ext>
            </a:extLst>
          </p:cNvPr>
          <p:cNvSpPr txBox="1"/>
          <p:nvPr/>
        </p:nvSpPr>
        <p:spPr>
          <a:xfrm>
            <a:off x="5434048" y="4597040"/>
            <a:ext cx="1290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Conformer</a:t>
            </a:r>
          </a:p>
          <a:p>
            <a:pPr algn="ctr"/>
            <a:r>
              <a:rPr lang="en-GB" sz="1600"/>
              <a:t>Generator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31DC19-3C72-437A-8207-BCB4DB57E1DC}"/>
              </a:ext>
            </a:extLst>
          </p:cNvPr>
          <p:cNvSpPr txBox="1"/>
          <p:nvPr/>
        </p:nvSpPr>
        <p:spPr>
          <a:xfrm>
            <a:off x="5686706" y="1583518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Full Interaction Maps</a:t>
            </a:r>
            <a:endParaRPr lang="en-US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584932-BF71-417E-BD59-4E05947632C3}"/>
              </a:ext>
            </a:extLst>
          </p:cNvPr>
          <p:cNvSpPr txBox="1"/>
          <p:nvPr/>
        </p:nvSpPr>
        <p:spPr>
          <a:xfrm>
            <a:off x="9049983" y="4013138"/>
            <a:ext cx="186621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Hydrogen Bond </a:t>
            </a:r>
          </a:p>
          <a:p>
            <a:pPr algn="ctr"/>
            <a:r>
              <a:rPr lang="en-GB" sz="1600"/>
              <a:t>Propensity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78CB9E-58CB-4D25-BE0F-BF3EC9E9E9C0}"/>
              </a:ext>
            </a:extLst>
          </p:cNvPr>
          <p:cNvSpPr txBox="1"/>
          <p:nvPr/>
        </p:nvSpPr>
        <p:spPr>
          <a:xfrm>
            <a:off x="9857784" y="5501441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/>
              <a:t>Molecular</a:t>
            </a:r>
          </a:p>
          <a:p>
            <a:pPr algn="ctr"/>
            <a:r>
              <a:rPr lang="en-GB" sz="1600"/>
              <a:t>Complementarity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4138206-1A73-4641-81B5-F0A029B5C70D}"/>
              </a:ext>
            </a:extLst>
          </p:cNvPr>
          <p:cNvSpPr/>
          <p:nvPr/>
        </p:nvSpPr>
        <p:spPr bwMode="auto">
          <a:xfrm>
            <a:off x="7055364" y="2103292"/>
            <a:ext cx="2223986" cy="1354742"/>
          </a:xfrm>
          <a:prstGeom prst="ellipse">
            <a:avLst/>
          </a:prstGeom>
          <a:solidFill>
            <a:srgbClr val="0092D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+mj-lt"/>
              </a:rPr>
              <a:t>Solid Form Assessment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6A7825-566E-48A1-A72F-D879F796E93E}"/>
              </a:ext>
            </a:extLst>
          </p:cNvPr>
          <p:cNvSpPr/>
          <p:nvPr/>
        </p:nvSpPr>
        <p:spPr bwMode="auto">
          <a:xfrm>
            <a:off x="2200268" y="3492477"/>
            <a:ext cx="2223986" cy="1354742"/>
          </a:xfrm>
          <a:prstGeom prst="ellipse">
            <a:avLst/>
          </a:prstGeom>
          <a:solidFill>
            <a:srgbClr val="0092D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+mj-lt"/>
              </a:rPr>
              <a:t>Solid Form Investigation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9CE1F5-6BAE-45FE-AC6A-2E20FC4043D1}"/>
              </a:ext>
            </a:extLst>
          </p:cNvPr>
          <p:cNvSpPr/>
          <p:nvPr/>
        </p:nvSpPr>
        <p:spPr bwMode="auto">
          <a:xfrm>
            <a:off x="6941649" y="4083891"/>
            <a:ext cx="2223986" cy="1354742"/>
          </a:xfrm>
          <a:prstGeom prst="ellipse">
            <a:avLst/>
          </a:prstGeom>
          <a:solidFill>
            <a:srgbClr val="0092D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chemeClr val="bg1"/>
                </a:solidFill>
                <a:latin typeface="+mj-lt"/>
              </a:rPr>
              <a:t>Solid Form Prediction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457A2CC-9F6B-4C69-B04C-F0439796A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59" y="3050825"/>
            <a:ext cx="1917701" cy="135657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4E7DBF5-640C-43D6-915B-75568B0FB0FE}"/>
              </a:ext>
            </a:extLst>
          </p:cNvPr>
          <p:cNvSpPr txBox="1"/>
          <p:nvPr/>
        </p:nvSpPr>
        <p:spPr>
          <a:xfrm>
            <a:off x="140948" y="4293392"/>
            <a:ext cx="1610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Aromatics Analyser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20139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F4D1-D8EE-4E44-9835-8DEC5CC9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“Health Check” methodology</a:t>
            </a:r>
            <a:endParaRPr lang="en-GB" sz="2200" dirty="0">
              <a:latin typeface="+mn-lt"/>
            </a:endParaRPr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36DB84B8-3CFD-4E9A-B934-18B12B097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296" y="1445718"/>
            <a:ext cx="10913408" cy="515923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C384D34-58D4-9605-4ABB-13AA86A58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23037"/>
            <a:ext cx="8753475" cy="334963"/>
          </a:xfrm>
        </p:spPr>
        <p:txBody>
          <a:bodyPr/>
          <a:lstStyle/>
          <a:p>
            <a:r>
              <a:rPr lang="en-GB" dirty="0">
                <a:latin typeface="+mn-lt"/>
                <a:cs typeface="Arial" panose="020B0604020202020204" pitchFamily="34" charset="0"/>
              </a:rPr>
              <a:t>N. Feeder </a:t>
            </a:r>
            <a:r>
              <a:rPr lang="en-GB" i="1" dirty="0">
                <a:latin typeface="+mn-lt"/>
                <a:cs typeface="Arial" panose="020B0604020202020204" pitchFamily="34" charset="0"/>
              </a:rPr>
              <a:t>et al.</a:t>
            </a:r>
            <a:r>
              <a:rPr lang="en-GB" dirty="0">
                <a:latin typeface="+mn-lt"/>
                <a:cs typeface="Arial" panose="020B0604020202020204" pitchFamily="34" charset="0"/>
              </a:rPr>
              <a:t>, </a:t>
            </a:r>
            <a:r>
              <a:rPr lang="en-GB" i="1" dirty="0">
                <a:latin typeface="+mn-lt"/>
                <a:cs typeface="Arial" panose="020B0604020202020204" pitchFamily="34" charset="0"/>
              </a:rPr>
              <a:t>J. Pharm. </a:t>
            </a:r>
            <a:r>
              <a:rPr lang="en-GB" i="1" dirty="0" err="1">
                <a:latin typeface="+mn-lt"/>
                <a:cs typeface="Arial" panose="020B0604020202020204" pitchFamily="34" charset="0"/>
              </a:rPr>
              <a:t>Pharmacol</a:t>
            </a:r>
            <a:r>
              <a:rPr lang="en-GB" i="1" dirty="0">
                <a:latin typeface="+mn-lt"/>
                <a:cs typeface="Arial" panose="020B0604020202020204" pitchFamily="34" charset="0"/>
              </a:rPr>
              <a:t>. (</a:t>
            </a:r>
            <a:r>
              <a:rPr lang="en-GB" dirty="0">
                <a:latin typeface="+mn-lt"/>
                <a:cs typeface="Arial" panose="020B0604020202020204" pitchFamily="34" charset="0"/>
              </a:rPr>
              <a:t>2015), </a:t>
            </a:r>
            <a:r>
              <a:rPr lang="en-GB" b="1" dirty="0">
                <a:latin typeface="+mn-lt"/>
                <a:cs typeface="Arial" panose="020B0604020202020204" pitchFamily="34" charset="0"/>
              </a:rPr>
              <a:t>67</a:t>
            </a:r>
            <a:r>
              <a:rPr lang="en-GB" dirty="0">
                <a:latin typeface="+mn-lt"/>
                <a:cs typeface="Arial" panose="020B0604020202020204" pitchFamily="34" charset="0"/>
              </a:rPr>
              <a:t>(6), 857-868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3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D3022-CD51-4DCA-99B6-78BBF99A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CSD-Particle</a:t>
            </a:r>
          </a:p>
        </p:txBody>
      </p:sp>
      <p:pic>
        <p:nvPicPr>
          <p:cNvPr id="6" name="Content Placeholder 5" descr="A picture containing table, air&#10;&#10;Description automatically generated">
            <a:extLst>
              <a:ext uri="{FF2B5EF4-FFF2-40B4-BE49-F238E27FC236}">
                <a16:creationId xmlns:a16="http://schemas.microsoft.com/office/drawing/2014/main" id="{AE1762D9-76E6-4B65-B482-B51F3AC8F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13768" r="14984" b="9241"/>
          <a:stretch/>
        </p:blipFill>
        <p:spPr>
          <a:xfrm>
            <a:off x="4389556" y="2654695"/>
            <a:ext cx="3228975" cy="252862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67B1CF-E766-4C05-BF08-EFCDA33EB93F}"/>
              </a:ext>
            </a:extLst>
          </p:cNvPr>
          <p:cNvSpPr txBox="1"/>
          <p:nvPr/>
        </p:nvSpPr>
        <p:spPr>
          <a:xfrm>
            <a:off x="4389555" y="5296896"/>
            <a:ext cx="322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Identification and analysis of potential slip planes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E3D9D-2418-4723-8125-EB9821C5581A}"/>
              </a:ext>
            </a:extLst>
          </p:cNvPr>
          <p:cNvSpPr txBox="1"/>
          <p:nvPr/>
        </p:nvSpPr>
        <p:spPr>
          <a:xfrm>
            <a:off x="864857" y="3746221"/>
            <a:ext cx="256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Visualisation and analysis of surface properties</a:t>
            </a:r>
          </a:p>
        </p:txBody>
      </p:sp>
      <p:pic>
        <p:nvPicPr>
          <p:cNvPr id="27" name="Picture 26" descr="A picture containing chart&#10;&#10;Description automatically generated">
            <a:extLst>
              <a:ext uri="{FF2B5EF4-FFF2-40B4-BE49-F238E27FC236}">
                <a16:creationId xmlns:a16="http://schemas.microsoft.com/office/drawing/2014/main" id="{EEA1DA97-AD8A-4913-BAA1-585920256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22010" r="12532" b="14059"/>
          <a:stretch/>
        </p:blipFill>
        <p:spPr>
          <a:xfrm>
            <a:off x="8366843" y="1389391"/>
            <a:ext cx="3228975" cy="20905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C979D85-1843-4B1B-8EA5-AFA7CC483579}"/>
              </a:ext>
            </a:extLst>
          </p:cNvPr>
          <p:cNvSpPr txBox="1"/>
          <p:nvPr/>
        </p:nvSpPr>
        <p:spPr>
          <a:xfrm>
            <a:off x="8251180" y="359070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Morphology calculations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E25AB3-EA14-F774-1218-1DFA88EDA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86" y="1725165"/>
            <a:ext cx="4214469" cy="170383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6B02005-CCA1-6206-FB34-475F2E97A454}"/>
              </a:ext>
            </a:extLst>
          </p:cNvPr>
          <p:cNvSpPr txBox="1">
            <a:spLocks/>
          </p:cNvSpPr>
          <p:nvPr/>
        </p:nvSpPr>
        <p:spPr>
          <a:xfrm>
            <a:off x="0" y="6208824"/>
            <a:ext cx="8753475" cy="334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 Thin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  <a:cs typeface="Arial" panose="020B0604020202020204" pitchFamily="34" charset="0"/>
              </a:rPr>
              <a:t>M. J. Bryant </a:t>
            </a:r>
            <a:r>
              <a:rPr lang="en-US" i="1" dirty="0">
                <a:latin typeface="+mn-lt"/>
                <a:cs typeface="Arial" panose="020B0604020202020204" pitchFamily="34" charset="0"/>
              </a:rPr>
              <a:t>et al.,</a:t>
            </a:r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fr-FR" i="1" dirty="0">
                <a:latin typeface="+mn-lt"/>
                <a:cs typeface="Arial" panose="020B0604020202020204" pitchFamily="34" charset="0"/>
              </a:rPr>
              <a:t>CrystEngComm </a:t>
            </a:r>
            <a:r>
              <a:rPr lang="fr-FR" dirty="0">
                <a:latin typeface="+mn-lt"/>
                <a:cs typeface="Arial" panose="020B0604020202020204" pitchFamily="34" charset="0"/>
              </a:rPr>
              <a:t>(2018), </a:t>
            </a:r>
            <a:r>
              <a:rPr lang="fr-FR" b="1" dirty="0">
                <a:latin typeface="+mn-lt"/>
                <a:cs typeface="Arial" panose="020B0604020202020204" pitchFamily="34" charset="0"/>
              </a:rPr>
              <a:t>20</a:t>
            </a:r>
            <a:r>
              <a:rPr lang="fr-FR" dirty="0">
                <a:latin typeface="+mn-lt"/>
                <a:cs typeface="Arial" panose="020B0604020202020204" pitchFamily="34" charset="0"/>
              </a:rPr>
              <a:t>, 2698-2704</a:t>
            </a:r>
            <a:endParaRPr lang="en-US" dirty="0">
              <a:latin typeface="+mn-lt"/>
              <a:cs typeface="Arial" panose="020B0604020202020204" pitchFamily="34" charset="0"/>
            </a:endParaRPr>
          </a:p>
          <a:p>
            <a:r>
              <a:rPr lang="en-GB" dirty="0">
                <a:latin typeface="+mn-lt"/>
              </a:rPr>
              <a:t>M. J. Bryant </a:t>
            </a:r>
            <a:r>
              <a:rPr lang="en-GB" i="1" dirty="0">
                <a:latin typeface="+mn-lt"/>
              </a:rPr>
              <a:t>et al.</a:t>
            </a:r>
            <a:r>
              <a:rPr lang="en-GB" dirty="0">
                <a:latin typeface="+mn-lt"/>
              </a:rPr>
              <a:t>, </a:t>
            </a:r>
            <a:r>
              <a:rPr lang="en-US" i="1" dirty="0" err="1">
                <a:latin typeface="+mn-lt"/>
              </a:rPr>
              <a:t>Cryst</a:t>
            </a:r>
            <a:r>
              <a:rPr lang="en-US" i="1" dirty="0">
                <a:latin typeface="+mn-lt"/>
              </a:rPr>
              <a:t>. Growth Des.</a:t>
            </a:r>
            <a:r>
              <a:rPr lang="en-US" dirty="0">
                <a:latin typeface="+mn-lt"/>
              </a:rPr>
              <a:t> (2019), </a:t>
            </a:r>
            <a:r>
              <a:rPr lang="en-US" b="1" dirty="0">
                <a:latin typeface="+mn-lt"/>
              </a:rPr>
              <a:t>19</a:t>
            </a:r>
            <a:r>
              <a:rPr lang="en-US" dirty="0">
                <a:latin typeface="+mn-lt"/>
              </a:rPr>
              <a:t>, 9, 5258-5266</a:t>
            </a:r>
            <a:endParaRPr lang="en-GB" dirty="0">
              <a:latin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35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DCFFA2-7E43-4279-B0BA-09CE25DC8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970" y="1511843"/>
            <a:ext cx="3535221" cy="1866208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02CD0FBD-537F-4C3F-92C1-BFE959413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243" y="1547826"/>
            <a:ext cx="3535221" cy="1866208"/>
          </a:xfrm>
          <a:prstGeom prst="rect">
            <a:avLst/>
          </a:prstGeom>
        </p:spPr>
      </p:pic>
      <p:pic>
        <p:nvPicPr>
          <p:cNvPr id="4" name="Picture 3" descr="A picture containing sky, device, engine, arranged&#10;&#10;Description automatically generated">
            <a:extLst>
              <a:ext uri="{FF2B5EF4-FFF2-40B4-BE49-F238E27FC236}">
                <a16:creationId xmlns:a16="http://schemas.microsoft.com/office/drawing/2014/main" id="{9BBFDE8F-74F9-4A3A-BD6B-6C2D090DB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80842" y="1025128"/>
            <a:ext cx="1083377" cy="2703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E42C2-198D-40E8-BDF2-33548E89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</a:t>
            </a:r>
            <a:r>
              <a:rPr lang="en-GB" u="sng" dirty="0"/>
              <a:t>Informatics</a:t>
            </a:r>
            <a:endParaRPr lang="en-GB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5DF6ABD-0E55-49C0-B640-A21EA8457C66}"/>
              </a:ext>
            </a:extLst>
          </p:cNvPr>
          <p:cNvSpPr/>
          <p:nvPr/>
        </p:nvSpPr>
        <p:spPr>
          <a:xfrm>
            <a:off x="1462830" y="22026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54C3736-2B6D-465B-9E84-32A74C88B3F6}"/>
              </a:ext>
            </a:extLst>
          </p:cNvPr>
          <p:cNvSpPr/>
          <p:nvPr/>
        </p:nvSpPr>
        <p:spPr>
          <a:xfrm>
            <a:off x="6165513" y="220263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1D489C53-A9E8-4539-B79E-E62B7F20EA6C}"/>
              </a:ext>
            </a:extLst>
          </p:cNvPr>
          <p:cNvGraphicFramePr>
            <a:graphicFrameLocks noGrp="1"/>
          </p:cNvGraphicFramePr>
          <p:nvPr/>
        </p:nvGraphicFramePr>
        <p:xfrm>
          <a:off x="105227" y="3419475"/>
          <a:ext cx="4778298" cy="3403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9149">
                  <a:extLst>
                    <a:ext uri="{9D8B030D-6E8A-4147-A177-3AD203B41FA5}">
                      <a16:colId xmlns:a16="http://schemas.microsoft.com/office/drawing/2014/main" val="2717574295"/>
                    </a:ext>
                  </a:extLst>
                </a:gridCol>
                <a:gridCol w="2389149">
                  <a:extLst>
                    <a:ext uri="{9D8B030D-6E8A-4147-A177-3AD203B41FA5}">
                      <a16:colId xmlns:a16="http://schemas.microsoft.com/office/drawing/2014/main" val="265294929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Descriptors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096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Physical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Chemical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15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Reticular Surface Area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Functional group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962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Rugosity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Hydrogen bond donor/acceptor density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377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RMSD, skewness, and kurtosis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831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Peak Analysis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Aromatic bond density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75681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Statistically derived interaction data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910019"/>
                  </a:ext>
                </a:extLst>
              </a:tr>
            </a:tbl>
          </a:graphicData>
        </a:graphic>
      </p:graphicFrame>
      <p:sp>
        <p:nvSpPr>
          <p:cNvPr id="37" name="Arrow: Right 36">
            <a:extLst>
              <a:ext uri="{FF2B5EF4-FFF2-40B4-BE49-F238E27FC236}">
                <a16:creationId xmlns:a16="http://schemas.microsoft.com/office/drawing/2014/main" id="{4627E7A7-7C17-4613-A104-911F9FA16348}"/>
              </a:ext>
            </a:extLst>
          </p:cNvPr>
          <p:cNvSpPr/>
          <p:nvPr/>
        </p:nvSpPr>
        <p:spPr>
          <a:xfrm>
            <a:off x="7195547" y="46270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499EC0-D15B-40D7-8B92-8C8C48AC6C17}"/>
              </a:ext>
            </a:extLst>
          </p:cNvPr>
          <p:cNvCxnSpPr/>
          <p:nvPr/>
        </p:nvCxnSpPr>
        <p:spPr>
          <a:xfrm>
            <a:off x="105227" y="3778447"/>
            <a:ext cx="477829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40DB74-2CB9-4031-8D70-AFA84971B06C}"/>
              </a:ext>
            </a:extLst>
          </p:cNvPr>
          <p:cNvCxnSpPr/>
          <p:nvPr/>
        </p:nvCxnSpPr>
        <p:spPr>
          <a:xfrm>
            <a:off x="105227" y="4154851"/>
            <a:ext cx="477829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95DAECF-B88C-46B3-B1BE-286D9C4FE71F}"/>
              </a:ext>
            </a:extLst>
          </p:cNvPr>
          <p:cNvCxnSpPr/>
          <p:nvPr/>
        </p:nvCxnSpPr>
        <p:spPr>
          <a:xfrm>
            <a:off x="105227" y="6823075"/>
            <a:ext cx="477829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408ED0B3-246C-40BC-9BE1-937012705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2" y="3915319"/>
            <a:ext cx="1908000" cy="1908000"/>
          </a:xfrm>
          <a:prstGeom prst="rect">
            <a:avLst/>
          </a:prstGeom>
        </p:spPr>
      </p:pic>
      <p:pic>
        <p:nvPicPr>
          <p:cNvPr id="3" name="Screen Recording 17">
            <a:hlinkClick r:id="" action="ppaction://media"/>
            <a:extLst>
              <a:ext uri="{FF2B5EF4-FFF2-40B4-BE49-F238E27FC236}">
                <a16:creationId xmlns:a16="http://schemas.microsoft.com/office/drawing/2014/main" id="{139D4048-BC38-1D2F-E228-9C6F502C0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6" y="3540386"/>
            <a:ext cx="3508374" cy="32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76A1-2EE6-479E-BFD5-A3B232E1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</a:t>
            </a:r>
            <a:r>
              <a:rPr lang="en-GB" u="sng" dirty="0"/>
              <a:t>Informatics</a:t>
            </a:r>
            <a:endParaRPr lang="en-GB" dirty="0"/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5A774D25-66A0-42C1-BFE7-16D24AF2F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7" y="1665203"/>
            <a:ext cx="5657850" cy="4243388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3F2AFD-46E6-42EA-A0C7-AB0D8ED296B7}"/>
              </a:ext>
            </a:extLst>
          </p:cNvPr>
          <p:cNvCxnSpPr>
            <a:cxnSpLocks/>
          </p:cNvCxnSpPr>
          <p:nvPr/>
        </p:nvCxnSpPr>
        <p:spPr>
          <a:xfrm flipV="1">
            <a:off x="48129" y="3930315"/>
            <a:ext cx="1836821" cy="21897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D7E1DB-8852-4BF5-AC62-596DD8A80DA5}"/>
              </a:ext>
            </a:extLst>
          </p:cNvPr>
          <p:cNvCxnSpPr/>
          <p:nvPr/>
        </p:nvCxnSpPr>
        <p:spPr>
          <a:xfrm>
            <a:off x="56150" y="6112041"/>
            <a:ext cx="23180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68CBD4-BC74-48E6-AD54-A74A62A8688B}"/>
              </a:ext>
            </a:extLst>
          </p:cNvPr>
          <p:cNvCxnSpPr>
            <a:cxnSpLocks/>
          </p:cNvCxnSpPr>
          <p:nvPr/>
        </p:nvCxnSpPr>
        <p:spPr>
          <a:xfrm>
            <a:off x="264698" y="5879431"/>
            <a:ext cx="21095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B41AA4-DDB6-4653-BC40-FC8939E4110B}"/>
              </a:ext>
            </a:extLst>
          </p:cNvPr>
          <p:cNvCxnSpPr>
            <a:cxnSpLocks/>
          </p:cNvCxnSpPr>
          <p:nvPr/>
        </p:nvCxnSpPr>
        <p:spPr>
          <a:xfrm>
            <a:off x="433140" y="5646820"/>
            <a:ext cx="19410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98C2BB-71D3-40CC-B9F7-6F92B338E54C}"/>
              </a:ext>
            </a:extLst>
          </p:cNvPr>
          <p:cNvSpPr txBox="1"/>
          <p:nvPr/>
        </p:nvSpPr>
        <p:spPr>
          <a:xfrm>
            <a:off x="992356" y="531700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Facet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8127F1-7369-4459-8A64-22876C01BBD2}"/>
              </a:ext>
            </a:extLst>
          </p:cNvPr>
          <p:cNvSpPr txBox="1"/>
          <p:nvPr/>
        </p:nvSpPr>
        <p:spPr>
          <a:xfrm>
            <a:off x="2374234" y="5617821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Physical descriptors</a:t>
            </a:r>
          </a:p>
          <a:p>
            <a:r>
              <a:rPr lang="en-GB" sz="1400" b="1" dirty="0"/>
              <a:t>Chemical descriptors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273A8C-ADD8-4B8E-B4AE-4FA42CC177C9}"/>
              </a:ext>
            </a:extLst>
          </p:cNvPr>
          <p:cNvCxnSpPr>
            <a:cxnSpLocks/>
          </p:cNvCxnSpPr>
          <p:nvPr/>
        </p:nvCxnSpPr>
        <p:spPr>
          <a:xfrm flipH="1">
            <a:off x="4676276" y="1546599"/>
            <a:ext cx="465221" cy="10027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72AD9C-744A-4FD7-B1BF-11F88BE7948A}"/>
              </a:ext>
            </a:extLst>
          </p:cNvPr>
          <p:cNvCxnSpPr>
            <a:cxnSpLocks/>
          </p:cNvCxnSpPr>
          <p:nvPr/>
        </p:nvCxnSpPr>
        <p:spPr>
          <a:xfrm>
            <a:off x="4908886" y="2019550"/>
            <a:ext cx="21656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FCE27D-D02E-43B5-B25A-72FEDE919A2D}"/>
              </a:ext>
            </a:extLst>
          </p:cNvPr>
          <p:cNvCxnSpPr>
            <a:cxnSpLocks/>
          </p:cNvCxnSpPr>
          <p:nvPr/>
        </p:nvCxnSpPr>
        <p:spPr>
          <a:xfrm>
            <a:off x="5029202" y="1786940"/>
            <a:ext cx="20453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03A18A-6DEE-452D-85A4-A7F977204920}"/>
              </a:ext>
            </a:extLst>
          </p:cNvPr>
          <p:cNvCxnSpPr>
            <a:cxnSpLocks/>
          </p:cNvCxnSpPr>
          <p:nvPr/>
        </p:nvCxnSpPr>
        <p:spPr>
          <a:xfrm>
            <a:off x="5133476" y="1554329"/>
            <a:ext cx="19410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90E416-A74E-4DA0-AF16-82BAD521AD65}"/>
              </a:ext>
            </a:extLst>
          </p:cNvPr>
          <p:cNvSpPr txBox="1"/>
          <p:nvPr/>
        </p:nvSpPr>
        <p:spPr>
          <a:xfrm>
            <a:off x="5692692" y="1224515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Facet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8147AD-991C-40B0-85C9-87A215906A2A}"/>
              </a:ext>
            </a:extLst>
          </p:cNvPr>
          <p:cNvSpPr txBox="1"/>
          <p:nvPr/>
        </p:nvSpPr>
        <p:spPr>
          <a:xfrm>
            <a:off x="7074570" y="1525330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Physical descriptors</a:t>
            </a:r>
          </a:p>
          <a:p>
            <a:r>
              <a:rPr lang="en-GB" sz="1400" b="1" dirty="0"/>
              <a:t>Chemical descriptors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F18DA87-C5D7-4138-BB12-04AC3117CA87}"/>
              </a:ext>
            </a:extLst>
          </p:cNvPr>
          <p:cNvSpPr/>
          <p:nvPr/>
        </p:nvSpPr>
        <p:spPr>
          <a:xfrm>
            <a:off x="6175040" y="37106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47B9E828-37E0-4F0C-9F14-B0FFEE9541DD}"/>
              </a:ext>
            </a:extLst>
          </p:cNvPr>
          <p:cNvSpPr txBox="1"/>
          <p:nvPr/>
        </p:nvSpPr>
        <p:spPr>
          <a:xfrm>
            <a:off x="7153448" y="3722102"/>
            <a:ext cx="481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Aggregated particle properties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0399A9F-6AED-44E6-BF89-5866C54CA6F9}"/>
              </a:ext>
            </a:extLst>
          </p:cNvPr>
          <p:cNvSpPr txBox="1"/>
          <p:nvPr/>
        </p:nvSpPr>
        <p:spPr>
          <a:xfrm>
            <a:off x="6783693" y="4572805"/>
            <a:ext cx="2555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</a:rPr>
              <a:t>Wettability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</a:rPr>
              <a:t>Sticking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</a:rPr>
              <a:t>Compaction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F243E"/>
                </a:solidFill>
                <a:effectLst/>
                <a:uLnTx/>
                <a:uFillTx/>
              </a:rPr>
              <a:t>Flow</a:t>
            </a:r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77797314-0001-4ADE-A86E-52D1D91E19ED}"/>
              </a:ext>
            </a:extLst>
          </p:cNvPr>
          <p:cNvGrpSpPr/>
          <p:nvPr/>
        </p:nvGrpSpPr>
        <p:grpSpPr>
          <a:xfrm>
            <a:off x="9394729" y="4545232"/>
            <a:ext cx="2355909" cy="1132365"/>
            <a:chOff x="9402951" y="4402727"/>
            <a:chExt cx="2355909" cy="1132365"/>
          </a:xfrm>
        </p:grpSpPr>
        <p:pic>
          <p:nvPicPr>
            <p:cNvPr id="109" name="Graphic 108" descr="Question Mark with solid fill">
              <a:extLst>
                <a:ext uri="{FF2B5EF4-FFF2-40B4-BE49-F238E27FC236}">
                  <a16:creationId xmlns:a16="http://schemas.microsoft.com/office/drawing/2014/main" id="{4D08B64C-B93B-4E3C-8A1C-C1F28E380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32253" y="4620692"/>
              <a:ext cx="943362" cy="914400"/>
            </a:xfrm>
            <a:prstGeom prst="rect">
              <a:avLst/>
            </a:prstGeom>
          </p:spPr>
        </p:pic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7AA2B13-9E47-41FA-B296-8C5EEDCDA293}"/>
                </a:ext>
              </a:extLst>
            </p:cNvPr>
            <p:cNvGrpSpPr/>
            <p:nvPr/>
          </p:nvGrpSpPr>
          <p:grpSpPr>
            <a:xfrm>
              <a:off x="10987666" y="4942472"/>
              <a:ext cx="771194" cy="513062"/>
              <a:chOff x="7704814" y="1258278"/>
              <a:chExt cx="2845856" cy="208703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3670C9B0-E808-43BE-B288-FBD0A3DCBEAC}"/>
                  </a:ext>
                </a:extLst>
              </p:cNvPr>
              <p:cNvSpPr/>
              <p:nvPr/>
            </p:nvSpPr>
            <p:spPr>
              <a:xfrm>
                <a:off x="7704814" y="1367624"/>
                <a:ext cx="699715" cy="699715"/>
              </a:xfrm>
              <a:prstGeom prst="ellipse">
                <a:avLst/>
              </a:prstGeom>
              <a:solidFill>
                <a:srgbClr val="0F243E">
                  <a:lumMod val="50000"/>
                  <a:lumOff val="50000"/>
                </a:srgbClr>
              </a:solidFill>
              <a:ln w="19050" cap="rnd" cmpd="sng" algn="ctr">
                <a:solidFill>
                  <a:srgbClr val="49556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0A976EB3-BCF1-47B8-8B9B-FDF330CEC413}"/>
                  </a:ext>
                </a:extLst>
              </p:cNvPr>
              <p:cNvSpPr/>
              <p:nvPr/>
            </p:nvSpPr>
            <p:spPr>
              <a:xfrm>
                <a:off x="8994250" y="1690687"/>
                <a:ext cx="699715" cy="699715"/>
              </a:xfrm>
              <a:prstGeom prst="ellipse">
                <a:avLst/>
              </a:prstGeom>
              <a:solidFill>
                <a:srgbClr val="0F243E">
                  <a:lumMod val="50000"/>
                  <a:lumOff val="50000"/>
                </a:srgbClr>
              </a:solidFill>
              <a:ln w="19050" cap="rnd" cmpd="sng" algn="ctr">
                <a:solidFill>
                  <a:srgbClr val="49556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4D99F89-5764-42A4-A93C-E1FDA59B19BA}"/>
                  </a:ext>
                </a:extLst>
              </p:cNvPr>
              <p:cNvSpPr/>
              <p:nvPr/>
            </p:nvSpPr>
            <p:spPr>
              <a:xfrm>
                <a:off x="8054671" y="2574607"/>
                <a:ext cx="699715" cy="699715"/>
              </a:xfrm>
              <a:prstGeom prst="ellipse">
                <a:avLst/>
              </a:prstGeom>
              <a:solidFill>
                <a:srgbClr val="0F243E">
                  <a:lumMod val="50000"/>
                  <a:lumOff val="50000"/>
                </a:srgbClr>
              </a:solidFill>
              <a:ln w="19050" cap="rnd" cmpd="sng" algn="ctr">
                <a:solidFill>
                  <a:srgbClr val="49556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01912DE-79BD-4890-8D57-A5A2599173DC}"/>
                  </a:ext>
                </a:extLst>
              </p:cNvPr>
              <p:cNvSpPr/>
              <p:nvPr/>
            </p:nvSpPr>
            <p:spPr>
              <a:xfrm>
                <a:off x="9850955" y="2378086"/>
                <a:ext cx="699715" cy="699715"/>
              </a:xfrm>
              <a:prstGeom prst="ellipse">
                <a:avLst/>
              </a:prstGeom>
              <a:solidFill>
                <a:srgbClr val="0F243E">
                  <a:lumMod val="50000"/>
                  <a:lumOff val="50000"/>
                </a:srgbClr>
              </a:solidFill>
              <a:ln w="19050" cap="rnd" cmpd="sng" algn="ctr">
                <a:solidFill>
                  <a:srgbClr val="49556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3794F0AF-E36D-43E3-84AC-28918EC81B82}"/>
                  </a:ext>
                </a:extLst>
              </p:cNvPr>
              <p:cNvSpPr/>
              <p:nvPr/>
            </p:nvSpPr>
            <p:spPr>
              <a:xfrm>
                <a:off x="8478587" y="2202967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51CECA59-95CF-4BA6-B74F-23AB128B2B03}"/>
                  </a:ext>
                </a:extLst>
              </p:cNvPr>
              <p:cNvSpPr/>
              <p:nvPr/>
            </p:nvSpPr>
            <p:spPr>
              <a:xfrm>
                <a:off x="8116140" y="1972108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1016F25-96AC-4C67-8492-FF5E20DECEC5}"/>
                  </a:ext>
                </a:extLst>
              </p:cNvPr>
              <p:cNvSpPr/>
              <p:nvPr/>
            </p:nvSpPr>
            <p:spPr>
              <a:xfrm>
                <a:off x="8336943" y="1258278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F68648D-2260-4D14-8918-54B48C3ACEEB}"/>
                  </a:ext>
                </a:extLst>
              </p:cNvPr>
              <p:cNvSpPr/>
              <p:nvPr/>
            </p:nvSpPr>
            <p:spPr>
              <a:xfrm>
                <a:off x="8620230" y="1653751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CB968AF8-2875-4CDF-9205-97B9B40BCB51}"/>
                  </a:ext>
                </a:extLst>
              </p:cNvPr>
              <p:cNvSpPr/>
              <p:nvPr/>
            </p:nvSpPr>
            <p:spPr>
              <a:xfrm>
                <a:off x="8873810" y="1317519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43FA1102-8EF6-4ED5-AC23-FFFBFE3E6B07}"/>
                  </a:ext>
                </a:extLst>
              </p:cNvPr>
              <p:cNvSpPr/>
              <p:nvPr/>
            </p:nvSpPr>
            <p:spPr>
              <a:xfrm>
                <a:off x="8885427" y="2326216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5D13A10B-6811-43EE-B315-83F63380EB8A}"/>
                  </a:ext>
                </a:extLst>
              </p:cNvPr>
              <p:cNvSpPr/>
              <p:nvPr/>
            </p:nvSpPr>
            <p:spPr>
              <a:xfrm>
                <a:off x="8732010" y="2727944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C8D0E3F8-3482-4090-A5EC-9489BF84111F}"/>
                  </a:ext>
                </a:extLst>
              </p:cNvPr>
              <p:cNvSpPr/>
              <p:nvPr/>
            </p:nvSpPr>
            <p:spPr>
              <a:xfrm>
                <a:off x="9623219" y="2106452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899F52F-78B9-48FD-872C-6D83D8ED7D36}"/>
                  </a:ext>
                </a:extLst>
              </p:cNvPr>
              <p:cNvSpPr/>
              <p:nvPr/>
            </p:nvSpPr>
            <p:spPr>
              <a:xfrm>
                <a:off x="9441865" y="2503691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E623DEF7-475C-4355-A521-A6758BB6C22E}"/>
                  </a:ext>
                </a:extLst>
              </p:cNvPr>
              <p:cNvSpPr/>
              <p:nvPr/>
            </p:nvSpPr>
            <p:spPr>
              <a:xfrm>
                <a:off x="9619966" y="2903702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41CFFFE0-8684-4CF7-AB8D-ECE695656137}"/>
                  </a:ext>
                </a:extLst>
              </p:cNvPr>
              <p:cNvSpPr/>
              <p:nvPr/>
            </p:nvSpPr>
            <p:spPr>
              <a:xfrm>
                <a:off x="9171427" y="2847985"/>
                <a:ext cx="441606" cy="44160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A0DF5D-6BDF-4EB4-8E5F-6BBFC65C4D82}"/>
                </a:ext>
              </a:extLst>
            </p:cNvPr>
            <p:cNvGrpSpPr/>
            <p:nvPr/>
          </p:nvGrpSpPr>
          <p:grpSpPr>
            <a:xfrm>
              <a:off x="9402951" y="5041232"/>
              <a:ext cx="939241" cy="336160"/>
              <a:chOff x="8175419" y="3231175"/>
              <a:chExt cx="3796772" cy="1542944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4AA950A2-E3FD-4C26-82FC-257E8DA48A3F}"/>
                  </a:ext>
                </a:extLst>
              </p:cNvPr>
              <p:cNvGrpSpPr/>
              <p:nvPr/>
            </p:nvGrpSpPr>
            <p:grpSpPr>
              <a:xfrm>
                <a:off x="8175419" y="3373912"/>
                <a:ext cx="1744910" cy="1400207"/>
                <a:chOff x="8175419" y="3373912"/>
                <a:chExt cx="1744910" cy="1400207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E2CB8648-67AD-487F-A083-0D114E5B6763}"/>
                    </a:ext>
                  </a:extLst>
                </p:cNvPr>
                <p:cNvSpPr/>
                <p:nvPr/>
              </p:nvSpPr>
              <p:spPr>
                <a:xfrm>
                  <a:off x="8494088" y="3373912"/>
                  <a:ext cx="1116756" cy="1224456"/>
                </a:xfrm>
                <a:prstGeom prst="ellipse">
                  <a:avLst/>
                </a:prstGeom>
                <a:solidFill>
                  <a:srgbClr val="0F243E">
                    <a:lumMod val="25000"/>
                    <a:lumOff val="75000"/>
                  </a:srgbClr>
                </a:solidFill>
                <a:ln w="19050" cap="rnd" cmpd="sng" algn="ctr">
                  <a:solidFill>
                    <a:srgbClr val="49556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B113A599-DDDD-4F19-B3AB-46090E8C9526}"/>
                    </a:ext>
                  </a:extLst>
                </p:cNvPr>
                <p:cNvSpPr/>
                <p:nvPr/>
              </p:nvSpPr>
              <p:spPr>
                <a:xfrm>
                  <a:off x="8175419" y="3864075"/>
                  <a:ext cx="1744910" cy="910044"/>
                </a:xfrm>
                <a:prstGeom prst="roundRect">
                  <a:avLst/>
                </a:prstGeom>
                <a:solidFill>
                  <a:srgbClr val="0F243E">
                    <a:lumMod val="50000"/>
                    <a:lumOff val="50000"/>
                  </a:srgbClr>
                </a:solidFill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D08C9A0E-84EF-499B-9C80-6A5F58D9654D}"/>
                  </a:ext>
                </a:extLst>
              </p:cNvPr>
              <p:cNvGrpSpPr/>
              <p:nvPr/>
            </p:nvGrpSpPr>
            <p:grpSpPr>
              <a:xfrm>
                <a:off x="10227282" y="3231175"/>
                <a:ext cx="1744909" cy="1533567"/>
                <a:chOff x="10227282" y="3231175"/>
                <a:chExt cx="1744909" cy="1533567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BC4C35C8-126C-436A-A0A1-DF76A0403CAE}"/>
                    </a:ext>
                  </a:extLst>
                </p:cNvPr>
                <p:cNvSpPr/>
                <p:nvPr/>
              </p:nvSpPr>
              <p:spPr>
                <a:xfrm>
                  <a:off x="10802768" y="3231175"/>
                  <a:ext cx="593937" cy="629309"/>
                </a:xfrm>
                <a:prstGeom prst="ellipse">
                  <a:avLst/>
                </a:prstGeom>
                <a:solidFill>
                  <a:srgbClr val="0F243E">
                    <a:lumMod val="25000"/>
                    <a:lumOff val="75000"/>
                  </a:srgbClr>
                </a:solidFill>
                <a:ln w="19050" cap="rnd" cmpd="sng" algn="ctr">
                  <a:solidFill>
                    <a:srgbClr val="49556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BCC5F30C-087F-448D-9B7C-3EB2C37F8BA6}"/>
                    </a:ext>
                  </a:extLst>
                </p:cNvPr>
                <p:cNvSpPr/>
                <p:nvPr/>
              </p:nvSpPr>
              <p:spPr>
                <a:xfrm>
                  <a:off x="10227282" y="3854698"/>
                  <a:ext cx="1744909" cy="910044"/>
                </a:xfrm>
                <a:prstGeom prst="roundRect">
                  <a:avLst/>
                </a:prstGeom>
                <a:solidFill>
                  <a:srgbClr val="0F243E">
                    <a:lumMod val="50000"/>
                    <a:lumOff val="50000"/>
                  </a:srgbClr>
                </a:solidFill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8292A33B-E2B8-4FC6-AC2F-A52952D412EC}"/>
                </a:ext>
              </a:extLst>
            </p:cNvPr>
            <p:cNvGrpSpPr/>
            <p:nvPr/>
          </p:nvGrpSpPr>
          <p:grpSpPr>
            <a:xfrm>
              <a:off x="10943419" y="4503793"/>
              <a:ext cx="719443" cy="361290"/>
              <a:chOff x="4016868" y="3866545"/>
              <a:chExt cx="3964932" cy="2028317"/>
            </a:xfrm>
          </p:grpSpPr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0CE5C64F-5D61-490C-B56E-B9CDA01B2811}"/>
                  </a:ext>
                </a:extLst>
              </p:cNvPr>
              <p:cNvSpPr/>
              <p:nvPr/>
            </p:nvSpPr>
            <p:spPr>
              <a:xfrm>
                <a:off x="5189559" y="4923902"/>
                <a:ext cx="2432115" cy="970960"/>
              </a:xfrm>
              <a:prstGeom prst="cube">
                <a:avLst/>
              </a:prstGeom>
              <a:solidFill>
                <a:srgbClr val="0F243E">
                  <a:lumMod val="50000"/>
                  <a:lumOff val="50000"/>
                </a:srgbClr>
              </a:solidFill>
              <a:ln w="19050" cap="rnd" cmpd="sng" algn="ctr">
                <a:solidFill>
                  <a:srgbClr val="49556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7BFE67D-B9CA-40BE-9D75-916D893D5815}"/>
                  </a:ext>
                </a:extLst>
              </p:cNvPr>
              <p:cNvSpPr/>
              <p:nvPr/>
            </p:nvSpPr>
            <p:spPr>
              <a:xfrm rot="14400000">
                <a:off x="5718908" y="4810737"/>
                <a:ext cx="305676" cy="30567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AC4AB9AF-78E9-4250-AF22-2F34C4C820D1}"/>
                  </a:ext>
                </a:extLst>
              </p:cNvPr>
              <p:cNvSpPr/>
              <p:nvPr/>
            </p:nvSpPr>
            <p:spPr>
              <a:xfrm rot="14400000">
                <a:off x="7133483" y="4477729"/>
                <a:ext cx="305676" cy="30567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A64DB85B-A438-4CBF-88C5-8DA538B8C086}"/>
                  </a:ext>
                </a:extLst>
              </p:cNvPr>
              <p:cNvSpPr/>
              <p:nvPr/>
            </p:nvSpPr>
            <p:spPr>
              <a:xfrm rot="14400000">
                <a:off x="6508664" y="4810735"/>
                <a:ext cx="305676" cy="30567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9F68C10E-67A7-452F-B761-70B888CFCC08}"/>
                  </a:ext>
                </a:extLst>
              </p:cNvPr>
              <p:cNvSpPr/>
              <p:nvPr/>
            </p:nvSpPr>
            <p:spPr>
              <a:xfrm rot="14400000">
                <a:off x="7676124" y="4654584"/>
                <a:ext cx="305676" cy="305676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pic>
            <p:nvPicPr>
              <p:cNvPr id="150" name="Picture 14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D731610-1AB3-4CE6-AD17-097756D7D3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628"/>
              <a:stretch/>
            </p:blipFill>
            <p:spPr>
              <a:xfrm>
                <a:off x="4016868" y="3866545"/>
                <a:ext cx="1735396" cy="1464189"/>
              </a:xfrm>
              <a:prstGeom prst="rect">
                <a:avLst/>
              </a:prstGeom>
            </p:spPr>
          </p:pic>
          <p:sp>
            <p:nvSpPr>
              <p:cNvPr id="151" name="Arc 150">
                <a:extLst>
                  <a:ext uri="{FF2B5EF4-FFF2-40B4-BE49-F238E27FC236}">
                    <a16:creationId xmlns:a16="http://schemas.microsoft.com/office/drawing/2014/main" id="{EFEDC54C-4ED3-4040-807D-707F8968DBD5}"/>
                  </a:ext>
                </a:extLst>
              </p:cNvPr>
              <p:cNvSpPr/>
              <p:nvPr/>
            </p:nvSpPr>
            <p:spPr>
              <a:xfrm rot="1288305" flipH="1" flipV="1">
                <a:off x="7066053" y="4589254"/>
                <a:ext cx="222369" cy="206904"/>
              </a:xfrm>
              <a:prstGeom prst="arc">
                <a:avLst/>
              </a:prstGeom>
              <a:noFill/>
              <a:ln w="12700" cap="rnd" cmpd="sng" algn="ctr">
                <a:solidFill>
                  <a:srgbClr val="49556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52" name="Arc 151">
                <a:extLst>
                  <a:ext uri="{FF2B5EF4-FFF2-40B4-BE49-F238E27FC236}">
                    <a16:creationId xmlns:a16="http://schemas.microsoft.com/office/drawing/2014/main" id="{13DFEC41-6062-4183-B429-4BF05A957FA8}"/>
                  </a:ext>
                </a:extLst>
              </p:cNvPr>
              <p:cNvSpPr/>
              <p:nvPr/>
            </p:nvSpPr>
            <p:spPr>
              <a:xfrm rot="1288305" flipH="1" flipV="1">
                <a:off x="6956263" y="4574105"/>
                <a:ext cx="421358" cy="282965"/>
              </a:xfrm>
              <a:prstGeom prst="arc">
                <a:avLst/>
              </a:prstGeom>
              <a:noFill/>
              <a:ln w="12700" cap="rnd" cmpd="sng" algn="ctr">
                <a:solidFill>
                  <a:srgbClr val="49556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53" name="Arc 152">
                <a:extLst>
                  <a:ext uri="{FF2B5EF4-FFF2-40B4-BE49-F238E27FC236}">
                    <a16:creationId xmlns:a16="http://schemas.microsoft.com/office/drawing/2014/main" id="{6BB0F383-9272-474C-A16E-CADA9B0E8691}"/>
                  </a:ext>
                </a:extLst>
              </p:cNvPr>
              <p:cNvSpPr/>
              <p:nvPr/>
            </p:nvSpPr>
            <p:spPr>
              <a:xfrm rot="3199218" flipH="1" flipV="1">
                <a:off x="7513884" y="4697570"/>
                <a:ext cx="421358" cy="282965"/>
              </a:xfrm>
              <a:prstGeom prst="arc">
                <a:avLst/>
              </a:prstGeom>
              <a:noFill/>
              <a:ln w="12700" cap="rnd" cmpd="sng" algn="ctr">
                <a:solidFill>
                  <a:srgbClr val="49556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54" name="Arc 153">
                <a:extLst>
                  <a:ext uri="{FF2B5EF4-FFF2-40B4-BE49-F238E27FC236}">
                    <a16:creationId xmlns:a16="http://schemas.microsoft.com/office/drawing/2014/main" id="{DCA43E1F-C4D0-484B-BADB-E65F580071CE}"/>
                  </a:ext>
                </a:extLst>
              </p:cNvPr>
              <p:cNvSpPr/>
              <p:nvPr/>
            </p:nvSpPr>
            <p:spPr>
              <a:xfrm rot="2957056" flipH="1" flipV="1">
                <a:off x="7606497" y="4703695"/>
                <a:ext cx="222369" cy="206904"/>
              </a:xfrm>
              <a:prstGeom prst="arc">
                <a:avLst/>
              </a:prstGeom>
              <a:noFill/>
              <a:ln w="12700" cap="rnd" cmpd="sng" algn="ctr">
                <a:solidFill>
                  <a:srgbClr val="49556B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F243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71AB1B2-8F33-4A9F-AB36-AE55231E6560}"/>
                </a:ext>
              </a:extLst>
            </p:cNvPr>
            <p:cNvGrpSpPr/>
            <p:nvPr/>
          </p:nvGrpSpPr>
          <p:grpSpPr>
            <a:xfrm>
              <a:off x="9695944" y="4402727"/>
              <a:ext cx="539990" cy="485327"/>
              <a:chOff x="5994273" y="4073794"/>
              <a:chExt cx="1989619" cy="1844847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756E4DEB-F5A1-44B6-BDFD-20C98065283C}"/>
                  </a:ext>
                </a:extLst>
              </p:cNvPr>
              <p:cNvGrpSpPr/>
              <p:nvPr/>
            </p:nvGrpSpPr>
            <p:grpSpPr>
              <a:xfrm>
                <a:off x="5994273" y="4947681"/>
                <a:ext cx="1984947" cy="970960"/>
                <a:chOff x="5936056" y="3903562"/>
                <a:chExt cx="1984947" cy="1308386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EF2258C-284F-4767-8BA3-1BACFFD784FE}"/>
                    </a:ext>
                  </a:extLst>
                </p:cNvPr>
                <p:cNvSpPr/>
                <p:nvPr/>
              </p:nvSpPr>
              <p:spPr>
                <a:xfrm>
                  <a:off x="6961520" y="4478248"/>
                  <a:ext cx="699715" cy="699715"/>
                </a:xfrm>
                <a:prstGeom prst="ellipse">
                  <a:avLst/>
                </a:prstGeom>
                <a:solidFill>
                  <a:srgbClr val="0F243E">
                    <a:lumMod val="50000"/>
                    <a:lumOff val="50000"/>
                  </a:srgbClr>
                </a:solidFill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7F1929E2-5543-4C46-936D-B06CA50D4552}"/>
                    </a:ext>
                  </a:extLst>
                </p:cNvPr>
                <p:cNvSpPr/>
                <p:nvPr/>
              </p:nvSpPr>
              <p:spPr>
                <a:xfrm>
                  <a:off x="6559326" y="3913585"/>
                  <a:ext cx="412490" cy="412490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73DE52F3-3E5F-4F79-B4C3-0F31BE49AF4C}"/>
                    </a:ext>
                  </a:extLst>
                </p:cNvPr>
                <p:cNvSpPr/>
                <p:nvPr/>
              </p:nvSpPr>
              <p:spPr>
                <a:xfrm>
                  <a:off x="6620344" y="4357852"/>
                  <a:ext cx="412490" cy="412490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1589B33-A991-4A87-BBF3-52B1EDF62B6D}"/>
                    </a:ext>
                  </a:extLst>
                </p:cNvPr>
                <p:cNvSpPr/>
                <p:nvPr/>
              </p:nvSpPr>
              <p:spPr>
                <a:xfrm>
                  <a:off x="7374010" y="4126389"/>
                  <a:ext cx="441606" cy="441606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E93112A3-6F78-4175-AF65-F36BBD6474D2}"/>
                    </a:ext>
                  </a:extLst>
                </p:cNvPr>
                <p:cNvSpPr/>
                <p:nvPr/>
              </p:nvSpPr>
              <p:spPr>
                <a:xfrm>
                  <a:off x="6932844" y="4067640"/>
                  <a:ext cx="441606" cy="441606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13C60D44-9260-40E3-AEA9-B1471388C535}"/>
                    </a:ext>
                  </a:extLst>
                </p:cNvPr>
                <p:cNvSpPr/>
                <p:nvPr/>
              </p:nvSpPr>
              <p:spPr>
                <a:xfrm>
                  <a:off x="6133864" y="4740178"/>
                  <a:ext cx="403082" cy="403082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F2013DAC-ED39-4CDD-9711-0109733EB09E}"/>
                    </a:ext>
                  </a:extLst>
                </p:cNvPr>
                <p:cNvSpPr/>
                <p:nvPr/>
              </p:nvSpPr>
              <p:spPr>
                <a:xfrm>
                  <a:off x="6541233" y="4770342"/>
                  <a:ext cx="441606" cy="441606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37CC0CC-D0FB-45F0-A51C-ED2E20343C1B}"/>
                    </a:ext>
                  </a:extLst>
                </p:cNvPr>
                <p:cNvSpPr/>
                <p:nvPr/>
              </p:nvSpPr>
              <p:spPr>
                <a:xfrm>
                  <a:off x="5940343" y="4031055"/>
                  <a:ext cx="699715" cy="699715"/>
                </a:xfrm>
                <a:prstGeom prst="ellipse">
                  <a:avLst/>
                </a:prstGeom>
                <a:solidFill>
                  <a:srgbClr val="0F243E">
                    <a:lumMod val="50000"/>
                    <a:lumOff val="50000"/>
                  </a:srgbClr>
                </a:solidFill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E3A116FE-6B43-43AA-8C70-F70E59FA7C06}"/>
                    </a:ext>
                  </a:extLst>
                </p:cNvPr>
                <p:cNvSpPr/>
                <p:nvPr/>
              </p:nvSpPr>
              <p:spPr>
                <a:xfrm>
                  <a:off x="7617803" y="4513027"/>
                  <a:ext cx="295976" cy="295976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C4CA6745-85B3-4DA4-BE64-41FCA7F6A9EC}"/>
                    </a:ext>
                  </a:extLst>
                </p:cNvPr>
                <p:cNvSpPr/>
                <p:nvPr/>
              </p:nvSpPr>
              <p:spPr>
                <a:xfrm>
                  <a:off x="5936056" y="3908235"/>
                  <a:ext cx="1978759" cy="1302897"/>
                </a:xfrm>
                <a:prstGeom prst="rect">
                  <a:avLst/>
                </a:prstGeom>
                <a:noFill/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CD7328-704C-4AA5-940A-63D011C05B1A}"/>
                    </a:ext>
                  </a:extLst>
                </p:cNvPr>
                <p:cNvSpPr/>
                <p:nvPr/>
              </p:nvSpPr>
              <p:spPr>
                <a:xfrm>
                  <a:off x="7625027" y="4801448"/>
                  <a:ext cx="295976" cy="295976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1C4FF8FA-2895-435B-82BB-1C69A4F68C27}"/>
                    </a:ext>
                  </a:extLst>
                </p:cNvPr>
                <p:cNvSpPr/>
                <p:nvPr/>
              </p:nvSpPr>
              <p:spPr>
                <a:xfrm>
                  <a:off x="5939306" y="4672306"/>
                  <a:ext cx="225701" cy="225701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5D32867B-8AC2-4CC0-9F41-1998941FE670}"/>
                    </a:ext>
                  </a:extLst>
                </p:cNvPr>
                <p:cNvSpPr/>
                <p:nvPr/>
              </p:nvSpPr>
              <p:spPr>
                <a:xfrm>
                  <a:off x="6460424" y="4603523"/>
                  <a:ext cx="225701" cy="225701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CFCD8A07-CD60-4104-A13A-88F33A881737}"/>
                    </a:ext>
                  </a:extLst>
                </p:cNvPr>
                <p:cNvSpPr/>
                <p:nvPr/>
              </p:nvSpPr>
              <p:spPr>
                <a:xfrm>
                  <a:off x="5941687" y="4963155"/>
                  <a:ext cx="225701" cy="225701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937FDD3A-46AA-4CAA-923A-8B3FD10E5AF2}"/>
                    </a:ext>
                  </a:extLst>
                </p:cNvPr>
                <p:cNvSpPr/>
                <p:nvPr/>
              </p:nvSpPr>
              <p:spPr>
                <a:xfrm>
                  <a:off x="7300131" y="3914437"/>
                  <a:ext cx="265238" cy="26523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999DD67D-23BA-4FCA-B168-6A2FB90746D1}"/>
                    </a:ext>
                  </a:extLst>
                </p:cNvPr>
                <p:cNvSpPr/>
                <p:nvPr/>
              </p:nvSpPr>
              <p:spPr>
                <a:xfrm>
                  <a:off x="7636438" y="3912186"/>
                  <a:ext cx="265238" cy="26523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FE3C0D2-1291-4E23-8BDD-CC32553209EA}"/>
                    </a:ext>
                  </a:extLst>
                </p:cNvPr>
                <p:cNvSpPr/>
                <p:nvPr/>
              </p:nvSpPr>
              <p:spPr>
                <a:xfrm>
                  <a:off x="6934533" y="3903562"/>
                  <a:ext cx="194340" cy="194340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B46BFDDB-64E3-448E-9CCC-41B9620DE43B}"/>
                    </a:ext>
                  </a:extLst>
                </p:cNvPr>
                <p:cNvSpPr/>
                <p:nvPr/>
              </p:nvSpPr>
              <p:spPr>
                <a:xfrm>
                  <a:off x="7143074" y="3912186"/>
                  <a:ext cx="156618" cy="15661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347D630C-869D-46C4-8A1C-9EC95989E6D5}"/>
                    </a:ext>
                  </a:extLst>
                </p:cNvPr>
                <p:cNvSpPr/>
                <p:nvPr/>
              </p:nvSpPr>
              <p:spPr>
                <a:xfrm>
                  <a:off x="6439044" y="5054514"/>
                  <a:ext cx="156618" cy="15661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7AA92A68-60DA-4C86-9123-83E5CAC4329A}"/>
                    </a:ext>
                  </a:extLst>
                </p:cNvPr>
                <p:cNvSpPr/>
                <p:nvPr/>
              </p:nvSpPr>
              <p:spPr>
                <a:xfrm>
                  <a:off x="6939375" y="5045967"/>
                  <a:ext cx="156618" cy="15661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17CC4F61-4E0D-40E0-B190-A67BBB331EB2}"/>
                    </a:ext>
                  </a:extLst>
                </p:cNvPr>
                <p:cNvSpPr/>
                <p:nvPr/>
              </p:nvSpPr>
              <p:spPr>
                <a:xfrm>
                  <a:off x="7539494" y="5054514"/>
                  <a:ext cx="156618" cy="15661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89F608B0-723F-4202-B195-87BE26E26560}"/>
                    </a:ext>
                  </a:extLst>
                </p:cNvPr>
                <p:cNvSpPr/>
                <p:nvPr/>
              </p:nvSpPr>
              <p:spPr>
                <a:xfrm>
                  <a:off x="6432839" y="3918968"/>
                  <a:ext cx="156618" cy="156618"/>
                </a:xfrm>
                <a:prstGeom prst="ellipse">
                  <a:avLst/>
                </a:prstGeom>
                <a:solidFill>
                  <a:srgbClr val="61BCAE"/>
                </a:solidFill>
                <a:ln w="19050" cap="rnd" cmpd="sng" algn="ctr">
                  <a:solidFill>
                    <a:srgbClr val="61BCAE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C6237E13-580F-441E-BC3B-77E48EF52A27}"/>
                  </a:ext>
                </a:extLst>
              </p:cNvPr>
              <p:cNvGrpSpPr/>
              <p:nvPr/>
            </p:nvGrpSpPr>
            <p:grpSpPr>
              <a:xfrm>
                <a:off x="5998585" y="4073794"/>
                <a:ext cx="1977723" cy="870679"/>
                <a:chOff x="5994273" y="3706406"/>
                <a:chExt cx="1977723" cy="870679"/>
              </a:xfrm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1386C843-EFC0-4124-A04E-CBEC5D615021}"/>
                    </a:ext>
                  </a:extLst>
                </p:cNvPr>
                <p:cNvGrpSpPr/>
                <p:nvPr/>
              </p:nvGrpSpPr>
              <p:grpSpPr>
                <a:xfrm>
                  <a:off x="5994273" y="4340449"/>
                  <a:ext cx="1977723" cy="236636"/>
                  <a:chOff x="5994273" y="4340449"/>
                  <a:chExt cx="1977723" cy="236636"/>
                </a:xfrm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3E67FF3-4FBF-4D53-96BF-757ECEA79FE0}"/>
                      </a:ext>
                    </a:extLst>
                  </p:cNvPr>
                  <p:cNvSpPr/>
                  <p:nvPr/>
                </p:nvSpPr>
                <p:spPr>
                  <a:xfrm>
                    <a:off x="5994273" y="4400370"/>
                    <a:ext cx="1977723" cy="176715"/>
                  </a:xfrm>
                  <a:prstGeom prst="rect">
                    <a:avLst/>
                  </a:prstGeom>
                  <a:solidFill>
                    <a:srgbClr val="49556B"/>
                  </a:solidFill>
                  <a:ln w="19050" cap="rnd" cmpd="sng" algn="ctr">
                    <a:solidFill>
                      <a:srgbClr val="49556B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FDA89D2-BC62-49C5-9259-90AF4693F8BF}"/>
                      </a:ext>
                    </a:extLst>
                  </p:cNvPr>
                  <p:cNvSpPr/>
                  <p:nvPr/>
                </p:nvSpPr>
                <p:spPr>
                  <a:xfrm>
                    <a:off x="5994273" y="4340449"/>
                    <a:ext cx="1977723" cy="93500"/>
                  </a:xfrm>
                  <a:prstGeom prst="ellipse">
                    <a:avLst/>
                  </a:prstGeom>
                  <a:solidFill>
                    <a:srgbClr val="49556B"/>
                  </a:solidFill>
                  <a:ln w="19050" cap="rnd" cmpd="sng" algn="ctr">
                    <a:solidFill>
                      <a:srgbClr val="49556B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2668C3CC-03AC-4988-8D6F-66777EF71ECB}"/>
                    </a:ext>
                  </a:extLst>
                </p:cNvPr>
                <p:cNvSpPr/>
                <p:nvPr/>
              </p:nvSpPr>
              <p:spPr>
                <a:xfrm>
                  <a:off x="6907954" y="3706406"/>
                  <a:ext cx="130629" cy="663936"/>
                </a:xfrm>
                <a:prstGeom prst="rect">
                  <a:avLst/>
                </a:prstGeom>
                <a:solidFill>
                  <a:srgbClr val="49556B"/>
                </a:solidFill>
                <a:ln w="19050" cap="rnd" cmpd="sng" algn="ctr">
                  <a:solidFill>
                    <a:srgbClr val="49556B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FAF8229-1625-4F18-AB4C-964F8931F4DB}"/>
                  </a:ext>
                </a:extLst>
              </p:cNvPr>
              <p:cNvSpPr/>
              <p:nvPr/>
            </p:nvSpPr>
            <p:spPr>
              <a:xfrm>
                <a:off x="6071839" y="4966809"/>
                <a:ext cx="156618" cy="116227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D540FC18-F752-4295-B78E-61D5C5AB424F}"/>
                  </a:ext>
                </a:extLst>
              </p:cNvPr>
              <p:cNvSpPr/>
              <p:nvPr/>
            </p:nvSpPr>
            <p:spPr>
              <a:xfrm>
                <a:off x="7827274" y="5315140"/>
                <a:ext cx="156618" cy="116227"/>
              </a:xfrm>
              <a:prstGeom prst="ellipse">
                <a:avLst/>
              </a:prstGeom>
              <a:solidFill>
                <a:srgbClr val="61BCAE"/>
              </a:solidFill>
              <a:ln w="19050" cap="rnd" cmpd="sng" algn="ctr">
                <a:solidFill>
                  <a:srgbClr val="61BCAE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860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34F13-8FD6-49C1-8F74-A0962DE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Ibuprofen punch sticking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4FEC-38FE-458C-B775-456CE952A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Ibuprofen forms different morphologies depending on crystallisation solvent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Same facets, different ratios and surface areas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68B31-F4C8-4BA4-8FFD-63517510A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>
                <a:latin typeface="+mn-lt"/>
              </a:rPr>
              <a:t>H. Cano </a:t>
            </a:r>
            <a:r>
              <a:rPr lang="en-GB" i="1">
                <a:latin typeface="+mn-lt"/>
              </a:rPr>
              <a:t>et al.</a:t>
            </a:r>
            <a:r>
              <a:rPr lang="en-GB">
                <a:latin typeface="+mn-lt"/>
              </a:rPr>
              <a:t>, </a:t>
            </a:r>
            <a:r>
              <a:rPr lang="en-US" i="1">
                <a:latin typeface="+mn-lt"/>
              </a:rPr>
              <a:t>J. </a:t>
            </a:r>
            <a:r>
              <a:rPr lang="en-US" i="1" err="1">
                <a:latin typeface="+mn-lt"/>
              </a:rPr>
              <a:t>Cryst</a:t>
            </a:r>
            <a:r>
              <a:rPr lang="en-US" i="1">
                <a:latin typeface="+mn-lt"/>
              </a:rPr>
              <a:t>. Growth </a:t>
            </a:r>
            <a:r>
              <a:rPr lang="en-US">
                <a:latin typeface="+mn-lt"/>
              </a:rPr>
              <a:t>(2001), </a:t>
            </a:r>
            <a:r>
              <a:rPr lang="en-US" b="1">
                <a:latin typeface="+mn-lt"/>
              </a:rPr>
              <a:t>224</a:t>
            </a:r>
            <a:r>
              <a:rPr lang="en-US">
                <a:latin typeface="+mn-lt"/>
              </a:rPr>
              <a:t>, 3-4, 335-341</a:t>
            </a:r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5E38017-6E4F-439B-B546-52AB3165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39802">
            <a:off x="5865152" y="3147618"/>
            <a:ext cx="3122732" cy="101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63EF9-5750-46F3-839C-9F04940DD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37" y="2620472"/>
            <a:ext cx="3076499" cy="2460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73453-A0FE-4CC0-9C00-FB3070526AEF}"/>
              </a:ext>
            </a:extLst>
          </p:cNvPr>
          <p:cNvSpPr txBox="1"/>
          <p:nvPr/>
        </p:nvSpPr>
        <p:spPr>
          <a:xfrm>
            <a:off x="3184358" y="5080938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Ethanol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9462E-992D-4631-BA0E-DAED10817111}"/>
              </a:ext>
            </a:extLst>
          </p:cNvPr>
          <p:cNvSpPr txBox="1"/>
          <p:nvPr/>
        </p:nvSpPr>
        <p:spPr>
          <a:xfrm>
            <a:off x="7221103" y="5081541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Ethyl Acetate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C004C-957C-4A75-BDED-E9C0E9E70619}"/>
              </a:ext>
            </a:extLst>
          </p:cNvPr>
          <p:cNvSpPr txBox="1"/>
          <p:nvPr/>
        </p:nvSpPr>
        <p:spPr>
          <a:xfrm>
            <a:off x="298212" y="3429000"/>
            <a:ext cx="249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tx2"/>
                </a:solidFill>
              </a:rPr>
              <a:t>Higher</a:t>
            </a:r>
            <a:r>
              <a:rPr lang="en-GB" sz="2800">
                <a:solidFill>
                  <a:schemeClr val="tx2"/>
                </a:solidFill>
              </a:rPr>
              <a:t> Sticking Propensity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653A1-D7C7-42B6-AC36-135D63F06215}"/>
              </a:ext>
            </a:extLst>
          </p:cNvPr>
          <p:cNvSpPr txBox="1"/>
          <p:nvPr/>
        </p:nvSpPr>
        <p:spPr>
          <a:xfrm>
            <a:off x="8649782" y="3426066"/>
            <a:ext cx="2704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tx2"/>
                </a:solidFill>
              </a:rPr>
              <a:t>Lower</a:t>
            </a:r>
            <a:r>
              <a:rPr lang="en-GB" sz="2800">
                <a:solidFill>
                  <a:schemeClr val="tx2"/>
                </a:solidFill>
              </a:rPr>
              <a:t> Sticking Propensity </a:t>
            </a:r>
          </a:p>
        </p:txBody>
      </p:sp>
    </p:spTree>
    <p:extLst>
      <p:ext uri="{BB962C8B-B14F-4D97-AF65-F5344CB8AC3E}">
        <p14:creationId xmlns:p14="http://schemas.microsoft.com/office/powerpoint/2010/main" val="4136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63D4-13E8-4DC0-9F47-456CEED6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 properties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16AD3-11DA-4071-AA2C-E89C585BA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03740"/>
            <a:ext cx="4081841" cy="1325563"/>
          </a:xfr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A5CEDA-939C-46A2-BEFD-46B3BE1D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93" y="4637319"/>
            <a:ext cx="571580" cy="390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2453FD-1639-22FD-6995-61D3F1B9AC50}"/>
              </a:ext>
            </a:extLst>
          </p:cNvPr>
          <p:cNvGrpSpPr/>
          <p:nvPr/>
        </p:nvGrpSpPr>
        <p:grpSpPr>
          <a:xfrm>
            <a:off x="96176" y="1278908"/>
            <a:ext cx="3924301" cy="3138505"/>
            <a:chOff x="76199" y="3387528"/>
            <a:chExt cx="3924301" cy="31385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72DC29-CA99-4EE6-ACCA-BB6C33672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99" y="3387528"/>
              <a:ext cx="3924301" cy="31385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317859C-973D-4867-B3E3-7C0A045DC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977" y="3708229"/>
              <a:ext cx="571580" cy="51677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118A1D-2B0F-4A80-A84F-22AC973F00C5}"/>
                </a:ext>
              </a:extLst>
            </p:cNvPr>
            <p:cNvSpPr txBox="1"/>
            <p:nvPr/>
          </p:nvSpPr>
          <p:spPr>
            <a:xfrm>
              <a:off x="504767" y="5981700"/>
              <a:ext cx="3316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Higher Sticking Propensity 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233DBE3-177D-4DDC-9E16-4A9ED918C4DC}"/>
              </a:ext>
            </a:extLst>
          </p:cNvPr>
          <p:cNvSpPr txBox="1"/>
          <p:nvPr/>
        </p:nvSpPr>
        <p:spPr>
          <a:xfrm>
            <a:off x="442340" y="5546601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Lower Sticking Propensity </a:t>
            </a:r>
          </a:p>
        </p:txBody>
      </p:sp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8AAAB8EE-E7EE-4082-9F4A-0B18661D1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679" y="1283263"/>
            <a:ext cx="40386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BCB2E91-229D-45CA-9EED-4C9C7866B2A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51" y="3347472"/>
            <a:ext cx="5133538" cy="3510528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7E3DEDE-74EC-9BEE-8B35-7DA5990958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269990"/>
            <a:ext cx="8753475" cy="334963"/>
          </a:xfrm>
        </p:spPr>
        <p:txBody>
          <a:bodyPr/>
          <a:lstStyle/>
          <a:p>
            <a:r>
              <a:rPr lang="en-GB">
                <a:latin typeface="+mn-lt"/>
              </a:rPr>
              <a:t>A.A. Moldovan and A.G.P. Maloney, </a:t>
            </a:r>
            <a:r>
              <a:rPr lang="en-GB" i="1">
                <a:latin typeface="+mn-lt"/>
              </a:rPr>
              <a:t>in preparation</a:t>
            </a: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314105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5F0D-6553-42B2-B2E3-304FA6FF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digital future?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FAAAF0-666E-4CEE-97D7-B0172484A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5" b="22304"/>
          <a:stretch/>
        </p:blipFill>
        <p:spPr>
          <a:xfrm>
            <a:off x="4377747" y="1550683"/>
            <a:ext cx="2953265" cy="1350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A5E83A-7F0E-4DC1-9A62-A3E6A5FE6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t="29550" r="20305" b="28469"/>
          <a:stretch/>
        </p:blipFill>
        <p:spPr>
          <a:xfrm>
            <a:off x="406286" y="2134169"/>
            <a:ext cx="2631989" cy="1467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729DB65-628F-4B55-9F03-492D5CF6B165}"/>
              </a:ext>
            </a:extLst>
          </p:cNvPr>
          <p:cNvSpPr txBox="1"/>
          <p:nvPr/>
        </p:nvSpPr>
        <p:spPr>
          <a:xfrm>
            <a:off x="1899920" y="4232716"/>
            <a:ext cx="3719517" cy="1015663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Crystal Structure Predictor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6CFA7A-0751-45B3-ADF2-C01E308B7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28083" r="29407" b="28493"/>
          <a:stretch/>
        </p:blipFill>
        <p:spPr>
          <a:xfrm>
            <a:off x="7814254" y="2760910"/>
            <a:ext cx="1517041" cy="12918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2ED9A3-17C0-4300-A5A2-054A4E6E65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28083" r="29407" b="28493"/>
          <a:stretch/>
        </p:blipFill>
        <p:spPr>
          <a:xfrm>
            <a:off x="9625399" y="4230392"/>
            <a:ext cx="1517041" cy="12918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6378D4-E873-4A97-ABD6-A65AA9F6CB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28083" r="29407" b="28493"/>
          <a:stretch/>
        </p:blipFill>
        <p:spPr>
          <a:xfrm>
            <a:off x="6410317" y="4939011"/>
            <a:ext cx="1517041" cy="1291898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C62008-CD62-4959-A3FD-EA868239A5B6}"/>
              </a:ext>
            </a:extLst>
          </p:cNvPr>
          <p:cNvCxnSpPr>
            <a:cxnSpLocks/>
            <a:stCxn id="19" idx="1"/>
            <a:endCxn id="20" idx="3"/>
          </p:cNvCxnSpPr>
          <p:nvPr/>
        </p:nvCxnSpPr>
        <p:spPr bwMode="auto">
          <a:xfrm flipH="1">
            <a:off x="3038275" y="2225800"/>
            <a:ext cx="1339472" cy="641926"/>
          </a:xfrm>
          <a:prstGeom prst="straightConnector1">
            <a:avLst/>
          </a:prstGeom>
          <a:solidFill>
            <a:srgbClr val="FF9900"/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7095CC-F1F2-406F-989B-B8B1FD17432C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>
            <a:off x="2887311" y="3515360"/>
            <a:ext cx="872368" cy="717356"/>
          </a:xfrm>
          <a:prstGeom prst="straightConnector1">
            <a:avLst/>
          </a:prstGeom>
          <a:solidFill>
            <a:srgbClr val="FF9900"/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CF7C41-CCF5-4E95-AD6F-33459A26295F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 bwMode="auto">
          <a:xfrm flipV="1">
            <a:off x="5619437" y="3406859"/>
            <a:ext cx="2194817" cy="1333689"/>
          </a:xfrm>
          <a:prstGeom prst="straightConnector1">
            <a:avLst/>
          </a:prstGeom>
          <a:solidFill>
            <a:srgbClr val="FF9900"/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E7B7AD-1732-475C-A829-5028E5613B3C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 bwMode="auto">
          <a:xfrm>
            <a:off x="5619437" y="4740548"/>
            <a:ext cx="790880" cy="844412"/>
          </a:xfrm>
          <a:prstGeom prst="straightConnector1">
            <a:avLst/>
          </a:prstGeom>
          <a:solidFill>
            <a:srgbClr val="FF9900"/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5E1F4C-41A7-4732-B717-0D51901A3737}"/>
              </a:ext>
            </a:extLst>
          </p:cNvPr>
          <p:cNvCxnSpPr>
            <a:cxnSpLocks/>
            <a:stCxn id="21" idx="3"/>
            <a:endCxn id="23" idx="1"/>
          </p:cNvCxnSpPr>
          <p:nvPr/>
        </p:nvCxnSpPr>
        <p:spPr bwMode="auto">
          <a:xfrm>
            <a:off x="5619437" y="4740548"/>
            <a:ext cx="4005962" cy="135793"/>
          </a:xfrm>
          <a:prstGeom prst="straightConnector1">
            <a:avLst/>
          </a:prstGeom>
          <a:solidFill>
            <a:srgbClr val="FF9900"/>
          </a:solidFill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1D90D3C-512A-4E0A-A3B8-E898701E4E02}"/>
              </a:ext>
            </a:extLst>
          </p:cNvPr>
          <p:cNvSpPr txBox="1"/>
          <p:nvPr/>
        </p:nvSpPr>
        <p:spPr>
          <a:xfrm>
            <a:off x="6627665" y="6308209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Sticky?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CA63D-98E4-43C4-9CDA-58E391D2FD56}"/>
              </a:ext>
            </a:extLst>
          </p:cNvPr>
          <p:cNvSpPr txBox="1"/>
          <p:nvPr/>
        </p:nvSpPr>
        <p:spPr>
          <a:xfrm>
            <a:off x="7468946" y="4030076"/>
            <a:ext cx="2207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Forms needles?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9F46FA-9195-4799-8211-982038495D5E}"/>
              </a:ext>
            </a:extLst>
          </p:cNvPr>
          <p:cNvSpPr txBox="1"/>
          <p:nvPr/>
        </p:nvSpPr>
        <p:spPr>
          <a:xfrm>
            <a:off x="9475658" y="5551210"/>
            <a:ext cx="1816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</a:rPr>
              <a:t>Tablets well?</a:t>
            </a:r>
          </a:p>
        </p:txBody>
      </p:sp>
    </p:spTree>
    <p:extLst>
      <p:ext uri="{BB962C8B-B14F-4D97-AF65-F5344CB8AC3E}">
        <p14:creationId xmlns:p14="http://schemas.microsoft.com/office/powerpoint/2010/main" val="8478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A7C6-17A8-4998-9471-947E18C2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C13C-E431-4D46-9F1A-E0520315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31942" cy="4243579"/>
          </a:xfrm>
        </p:spPr>
        <p:txBody>
          <a:bodyPr/>
          <a:lstStyle/>
          <a:p>
            <a:r>
              <a:rPr lang="en-US" dirty="0"/>
              <a:t>Consider </a:t>
            </a:r>
            <a:r>
              <a:rPr lang="en-US" dirty="0" err="1"/>
              <a:t>small:medium</a:t>
            </a:r>
            <a:r>
              <a:rPr lang="en-US" dirty="0"/>
              <a:t> vs. </a:t>
            </a:r>
            <a:r>
              <a:rPr lang="en-US" dirty="0" err="1"/>
              <a:t>medium:large</a:t>
            </a:r>
            <a:r>
              <a:rPr lang="en-US" dirty="0"/>
              <a:t> ratios of a bounding box</a:t>
            </a:r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F91E1B-34CE-23C0-EA93-BBF0F7D916F0}"/>
              </a:ext>
            </a:extLst>
          </p:cNvPr>
          <p:cNvGrpSpPr/>
          <p:nvPr/>
        </p:nvGrpSpPr>
        <p:grpSpPr>
          <a:xfrm>
            <a:off x="3966067" y="2263951"/>
            <a:ext cx="5852172" cy="4389129"/>
            <a:chOff x="3517970" y="2215824"/>
            <a:chExt cx="5852172" cy="43891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409DFD-B44B-4A0B-8C00-8C098242E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970" y="2215824"/>
              <a:ext cx="5852172" cy="43891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EADE69-C590-4856-9FAB-F6CE6B429E58}"/>
                </a:ext>
              </a:extLst>
            </p:cNvPr>
            <p:cNvSpPr/>
            <p:nvPr/>
          </p:nvSpPr>
          <p:spPr bwMode="auto">
            <a:xfrm>
              <a:off x="4734092" y="5281537"/>
              <a:ext cx="553737" cy="16063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isometricLeftDown"/>
              <a:lightRig rig="flood" dir="t"/>
            </a:scene3d>
            <a:sp3d extrusionH="1270000" contourW="12700"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2351CD-7D27-491A-9BEE-E5BE42490900}"/>
                </a:ext>
              </a:extLst>
            </p:cNvPr>
            <p:cNvSpPr/>
            <p:nvPr/>
          </p:nvSpPr>
          <p:spPr bwMode="auto">
            <a:xfrm>
              <a:off x="4814645" y="3765968"/>
              <a:ext cx="152399" cy="157057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isometricLeftDown"/>
              <a:lightRig rig="flood" dir="t"/>
            </a:scene3d>
            <a:sp3d extrusionH="1270000" contourW="12700"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E6C66B-48BC-435E-ADD7-6BF21AF6E81D}"/>
                </a:ext>
              </a:extLst>
            </p:cNvPr>
            <p:cNvSpPr/>
            <p:nvPr/>
          </p:nvSpPr>
          <p:spPr bwMode="auto">
            <a:xfrm>
              <a:off x="6609893" y="5281537"/>
              <a:ext cx="1118166" cy="16063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isometricLeftDown"/>
              <a:lightRig rig="flood" dir="t"/>
            </a:scene3d>
            <a:sp3d extrusionH="1270000" contourW="12700"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5C1346-F9AA-404B-A4AE-345E4AE4D990}"/>
                </a:ext>
              </a:extLst>
            </p:cNvPr>
            <p:cNvSpPr/>
            <p:nvPr/>
          </p:nvSpPr>
          <p:spPr bwMode="auto">
            <a:xfrm>
              <a:off x="7188059" y="3415782"/>
              <a:ext cx="540000" cy="54000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scene3d>
              <a:camera prst="isometricLeftDown"/>
              <a:lightRig rig="flood" dir="t"/>
            </a:scene3d>
            <a:sp3d extrusionH="635000" contourW="12700">
              <a:extrusionClr>
                <a:schemeClr val="accent1"/>
              </a:extrusionClr>
              <a:contourClr>
                <a:schemeClr val="accent1"/>
              </a:contourClr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EFB5896F-3AE3-98B9-3E31-41BA7558B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t="22010" r="12532" b="14059"/>
          <a:stretch/>
        </p:blipFill>
        <p:spPr>
          <a:xfrm>
            <a:off x="505766" y="3294941"/>
            <a:ext cx="3228975" cy="20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BFACD-7226-1CC3-7636-EC79C7244CFA}"/>
              </a:ext>
            </a:extLst>
          </p:cNvPr>
          <p:cNvSpPr txBox="1"/>
          <p:nvPr/>
        </p:nvSpPr>
        <p:spPr>
          <a:xfrm>
            <a:off x="390103" y="549625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Morphology calculations</a:t>
            </a:r>
          </a:p>
        </p:txBody>
      </p:sp>
    </p:spTree>
    <p:extLst>
      <p:ext uri="{BB962C8B-B14F-4D97-AF65-F5344CB8AC3E}">
        <p14:creationId xmlns:p14="http://schemas.microsoft.com/office/powerpoint/2010/main" val="184073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F057-EB09-421D-9DA8-E1DF4EEC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06674-55F8-4C44-926A-1771E2C634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23037"/>
            <a:ext cx="8753475" cy="334963"/>
          </a:xfrm>
        </p:spPr>
        <p:txBody>
          <a:bodyPr/>
          <a:lstStyle/>
          <a:p>
            <a:r>
              <a:rPr lang="en-US" dirty="0">
                <a:latin typeface="Montserrat Light" panose="00000400000000000000" pitchFamily="2" charset="0"/>
              </a:rPr>
              <a:t>M. K. </a:t>
            </a:r>
            <a:r>
              <a:rPr lang="en-US" dirty="0" err="1">
                <a:latin typeface="Montserrat Light" panose="00000400000000000000" pitchFamily="2" charset="0"/>
              </a:rPr>
              <a:t>Corpinot</a:t>
            </a:r>
            <a:r>
              <a:rPr lang="en-US" dirty="0">
                <a:latin typeface="Montserrat Light" panose="00000400000000000000" pitchFamily="2" charset="0"/>
              </a:rPr>
              <a:t>, L. Iuzzolino, S. L. Price and D.-K. </a:t>
            </a:r>
            <a:r>
              <a:rPr lang="en-US" dirty="0" err="1">
                <a:latin typeface="Montserrat Light" panose="00000400000000000000" pitchFamily="2" charset="0"/>
              </a:rPr>
              <a:t>Bučar</a:t>
            </a:r>
            <a:r>
              <a:rPr lang="en-US" dirty="0">
                <a:latin typeface="Montserrat Light" panose="00000400000000000000" pitchFamily="2" charset="0"/>
              </a:rPr>
              <a:t>, unpublished work.</a:t>
            </a:r>
            <a:endParaRPr lang="en-GB" dirty="0">
              <a:latin typeface="Montserrat Light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B7427-26C1-4FCF-8948-E26F756C6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690688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49EA21-610A-451F-B9DA-0C616E55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Structural Informatics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7F29DE-3DB9-4B25-9036-B94CB2202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FF1AA8-B490-448B-8A14-98D517995F15}"/>
              </a:ext>
            </a:extLst>
          </p:cNvPr>
          <p:cNvGrpSpPr>
            <a:grpSpLocks/>
          </p:cNvGrpSpPr>
          <p:nvPr/>
        </p:nvGrpSpPr>
        <p:grpSpPr bwMode="auto">
          <a:xfrm>
            <a:off x="1918320" y="2353145"/>
            <a:ext cx="7010400" cy="2971800"/>
            <a:chOff x="720" y="1059"/>
            <a:chExt cx="4416" cy="18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85AB75-EDAB-4EA9-80BB-5E80ED9124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059"/>
              <a:ext cx="4416" cy="1872"/>
              <a:chOff x="720" y="912"/>
              <a:chExt cx="4416" cy="1872"/>
            </a:xfrm>
          </p:grpSpPr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17FE3876-8F5F-40CC-ADB6-84CE6CB96C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0" y="960"/>
                <a:ext cx="2016" cy="1824"/>
                <a:chOff x="1152" y="1008"/>
                <a:chExt cx="2016" cy="1824"/>
              </a:xfrm>
            </p:grpSpPr>
            <p:sp>
              <p:nvSpPr>
                <p:cNvPr id="77" name="Rectangle 7">
                  <a:extLst>
                    <a:ext uri="{FF2B5EF4-FFF2-40B4-BE49-F238E27FC236}">
                      <a16:creationId xmlns:a16="http://schemas.microsoft.com/office/drawing/2014/main" id="{80439C29-0D52-48C8-8499-DD8118D6A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1008"/>
                  <a:ext cx="1584" cy="1824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8" name="Rectangle 8">
                  <a:extLst>
                    <a:ext uri="{FF2B5EF4-FFF2-40B4-BE49-F238E27FC236}">
                      <a16:creationId xmlns:a16="http://schemas.microsoft.com/office/drawing/2014/main" id="{29264F1C-98F4-43D0-8204-C9793645F2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" y="1008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9" name="Rectangle 9">
                  <a:extLst>
                    <a:ext uri="{FF2B5EF4-FFF2-40B4-BE49-F238E27FC236}">
                      <a16:creationId xmlns:a16="http://schemas.microsoft.com/office/drawing/2014/main" id="{C477651D-A58D-41CE-9F9C-233E420CE8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" y="1008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0" name="Rectangle 10">
                  <a:extLst>
                    <a:ext uri="{FF2B5EF4-FFF2-40B4-BE49-F238E27FC236}">
                      <a16:creationId xmlns:a16="http://schemas.microsoft.com/office/drawing/2014/main" id="{CD44F806-4723-4E12-BEBF-F5CDB07F84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008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1" name="Rectangle 11">
                  <a:extLst>
                    <a:ext uri="{FF2B5EF4-FFF2-40B4-BE49-F238E27FC236}">
                      <a16:creationId xmlns:a16="http://schemas.microsoft.com/office/drawing/2014/main" id="{962D5BAE-CC1A-40B6-BCC3-17385AF0D3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1008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2" name="Rectangle 12">
                  <a:extLst>
                    <a:ext uri="{FF2B5EF4-FFF2-40B4-BE49-F238E27FC236}">
                      <a16:creationId xmlns:a16="http://schemas.microsoft.com/office/drawing/2014/main" id="{D8CA620F-33DA-4424-89C6-284D1890B1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2" y="1194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3" name="Rectangle 13">
                  <a:extLst>
                    <a:ext uri="{FF2B5EF4-FFF2-40B4-BE49-F238E27FC236}">
                      <a16:creationId xmlns:a16="http://schemas.microsoft.com/office/drawing/2014/main" id="{AE68324D-BD35-4EC0-ACD7-6677BDF8B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1" y="1194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4" name="Rectangle 14">
                  <a:extLst>
                    <a:ext uri="{FF2B5EF4-FFF2-40B4-BE49-F238E27FC236}">
                      <a16:creationId xmlns:a16="http://schemas.microsoft.com/office/drawing/2014/main" id="{26A23408-B5D0-4A42-A6F8-7E3EE8AE7B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1194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5" name="Rectangle 15">
                  <a:extLst>
                    <a:ext uri="{FF2B5EF4-FFF2-40B4-BE49-F238E27FC236}">
                      <a16:creationId xmlns:a16="http://schemas.microsoft.com/office/drawing/2014/main" id="{79E43F47-2C57-4165-A75C-271E3B4C4A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" y="1380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6" name="Rectangle 16">
                  <a:extLst>
                    <a:ext uri="{FF2B5EF4-FFF2-40B4-BE49-F238E27FC236}">
                      <a16:creationId xmlns:a16="http://schemas.microsoft.com/office/drawing/2014/main" id="{9E3C6121-486B-4B22-85ED-8D83B6EAD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" y="1380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7" name="Rectangle 17">
                  <a:extLst>
                    <a:ext uri="{FF2B5EF4-FFF2-40B4-BE49-F238E27FC236}">
                      <a16:creationId xmlns:a16="http://schemas.microsoft.com/office/drawing/2014/main" id="{58816EF7-2860-49CC-B0A2-84B3F031E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380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8" name="Rectangle 18">
                  <a:extLst>
                    <a:ext uri="{FF2B5EF4-FFF2-40B4-BE49-F238E27FC236}">
                      <a16:creationId xmlns:a16="http://schemas.microsoft.com/office/drawing/2014/main" id="{4518D5DC-4E97-4D92-956F-9768A764C9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1380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89" name="Rectangle 19">
                  <a:extLst>
                    <a:ext uri="{FF2B5EF4-FFF2-40B4-BE49-F238E27FC236}">
                      <a16:creationId xmlns:a16="http://schemas.microsoft.com/office/drawing/2014/main" id="{1C2AFF8B-D1DF-4874-A1E4-CA85032FB1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2" y="1566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" name="Rectangle 20">
                  <a:extLst>
                    <a:ext uri="{FF2B5EF4-FFF2-40B4-BE49-F238E27FC236}">
                      <a16:creationId xmlns:a16="http://schemas.microsoft.com/office/drawing/2014/main" id="{99F61857-3798-44DE-9CCF-CFA98E3D7F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1" y="1566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1" name="Rectangle 21">
                  <a:extLst>
                    <a:ext uri="{FF2B5EF4-FFF2-40B4-BE49-F238E27FC236}">
                      <a16:creationId xmlns:a16="http://schemas.microsoft.com/office/drawing/2014/main" id="{65DDD2C9-3ECF-456B-8E97-40A35B4F06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1566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" name="Rectangle 22">
                  <a:extLst>
                    <a:ext uri="{FF2B5EF4-FFF2-40B4-BE49-F238E27FC236}">
                      <a16:creationId xmlns:a16="http://schemas.microsoft.com/office/drawing/2014/main" id="{518C006C-0439-4D70-8B87-28D04D9E3E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1" y="1752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Rectangle 23">
                  <a:extLst>
                    <a:ext uri="{FF2B5EF4-FFF2-40B4-BE49-F238E27FC236}">
                      <a16:creationId xmlns:a16="http://schemas.microsoft.com/office/drawing/2014/main" id="{889C1CEC-6867-496F-8919-DCD06A4A9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1" y="1752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" name="Rectangle 24">
                  <a:extLst>
                    <a:ext uri="{FF2B5EF4-FFF2-40B4-BE49-F238E27FC236}">
                      <a16:creationId xmlns:a16="http://schemas.microsoft.com/office/drawing/2014/main" id="{FBEC129B-760C-4B9F-AB8C-2781FA204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752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" name="Rectangle 25">
                  <a:extLst>
                    <a:ext uri="{FF2B5EF4-FFF2-40B4-BE49-F238E27FC236}">
                      <a16:creationId xmlns:a16="http://schemas.microsoft.com/office/drawing/2014/main" id="{6A502A40-EA15-4156-8B6C-C2AD85202C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0" y="1752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Rectangle 26">
                  <a:extLst>
                    <a:ext uri="{FF2B5EF4-FFF2-40B4-BE49-F238E27FC236}">
                      <a16:creationId xmlns:a16="http://schemas.microsoft.com/office/drawing/2014/main" id="{469EC5D0-294B-4785-901E-AA1DD7183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194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" name="Rectangle 27">
                  <a:extLst>
                    <a:ext uri="{FF2B5EF4-FFF2-40B4-BE49-F238E27FC236}">
                      <a16:creationId xmlns:a16="http://schemas.microsoft.com/office/drawing/2014/main" id="{EF2D5542-345B-41DF-95AF-07E0F2CD2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566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" name="Rectangle 28">
                  <a:extLst>
                    <a:ext uri="{FF2B5EF4-FFF2-40B4-BE49-F238E27FC236}">
                      <a16:creationId xmlns:a16="http://schemas.microsoft.com/office/drawing/2014/main" id="{9A9836D7-CCDE-48C0-862D-1D0E7D3CDB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1194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Rectangle 29">
                  <a:extLst>
                    <a:ext uri="{FF2B5EF4-FFF2-40B4-BE49-F238E27FC236}">
                      <a16:creationId xmlns:a16="http://schemas.microsoft.com/office/drawing/2014/main" id="{3842E911-77E6-4E89-891C-FAFB92C7C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1566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" name="Rectangle 30">
                  <a:extLst>
                    <a:ext uri="{FF2B5EF4-FFF2-40B4-BE49-F238E27FC236}">
                      <a16:creationId xmlns:a16="http://schemas.microsoft.com/office/drawing/2014/main" id="{70C8F9C0-1CEC-4A91-ADDE-032F718E7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1939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Rectangle 31">
                  <a:extLst>
                    <a:ext uri="{FF2B5EF4-FFF2-40B4-BE49-F238E27FC236}">
                      <a16:creationId xmlns:a16="http://schemas.microsoft.com/office/drawing/2014/main" id="{1AE0311D-3BAB-417B-8C3F-0950AA013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2" y="1939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" name="Rectangle 32">
                  <a:extLst>
                    <a:ext uri="{FF2B5EF4-FFF2-40B4-BE49-F238E27FC236}">
                      <a16:creationId xmlns:a16="http://schemas.microsoft.com/office/drawing/2014/main" id="{15684A5E-EF33-4608-87B5-5211DD0749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1" y="1939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" name="Rectangle 33">
                  <a:extLst>
                    <a:ext uri="{FF2B5EF4-FFF2-40B4-BE49-F238E27FC236}">
                      <a16:creationId xmlns:a16="http://schemas.microsoft.com/office/drawing/2014/main" id="{A0F9126F-8DEF-482D-85D7-CB3C0B4186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1939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" name="Rectangle 34">
                  <a:extLst>
                    <a:ext uri="{FF2B5EF4-FFF2-40B4-BE49-F238E27FC236}">
                      <a16:creationId xmlns:a16="http://schemas.microsoft.com/office/drawing/2014/main" id="{8358D823-292C-4928-AC63-01F501549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125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Rectangle 35">
                  <a:extLst>
                    <a:ext uri="{FF2B5EF4-FFF2-40B4-BE49-F238E27FC236}">
                      <a16:creationId xmlns:a16="http://schemas.microsoft.com/office/drawing/2014/main" id="{5606F547-B1CF-41DD-966B-5881DF86F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3" y="2125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Rectangle 36">
                  <a:extLst>
                    <a:ext uri="{FF2B5EF4-FFF2-40B4-BE49-F238E27FC236}">
                      <a16:creationId xmlns:a16="http://schemas.microsoft.com/office/drawing/2014/main" id="{FE4E8419-9225-4F8B-B0E7-82EB69839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3" y="2125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" name="Rectangle 37">
                  <a:extLst>
                    <a:ext uri="{FF2B5EF4-FFF2-40B4-BE49-F238E27FC236}">
                      <a16:creationId xmlns:a16="http://schemas.microsoft.com/office/drawing/2014/main" id="{D90123F6-C2FC-47E7-8DA0-6C58CAE8C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311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" name="Rectangle 38">
                  <a:extLst>
                    <a:ext uri="{FF2B5EF4-FFF2-40B4-BE49-F238E27FC236}">
                      <a16:creationId xmlns:a16="http://schemas.microsoft.com/office/drawing/2014/main" id="{0F814668-9F3B-4798-8E10-CEC9E563B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2" y="2311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" name="Rectangle 39">
                  <a:extLst>
                    <a:ext uri="{FF2B5EF4-FFF2-40B4-BE49-F238E27FC236}">
                      <a16:creationId xmlns:a16="http://schemas.microsoft.com/office/drawing/2014/main" id="{9A0B447C-7B29-40A6-9EE7-B576E6DD3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1" y="2311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" name="Rectangle 40">
                  <a:extLst>
                    <a:ext uri="{FF2B5EF4-FFF2-40B4-BE49-F238E27FC236}">
                      <a16:creationId xmlns:a16="http://schemas.microsoft.com/office/drawing/2014/main" id="{C2D4AF7F-5337-49F6-85D1-DA39DF1C9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311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" name="Rectangle 41">
                  <a:extLst>
                    <a:ext uri="{FF2B5EF4-FFF2-40B4-BE49-F238E27FC236}">
                      <a16:creationId xmlns:a16="http://schemas.microsoft.com/office/drawing/2014/main" id="{43742D60-D809-4FBF-A6D7-39FAA70E7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4" y="2497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Rectangle 42">
                  <a:extLst>
                    <a:ext uri="{FF2B5EF4-FFF2-40B4-BE49-F238E27FC236}">
                      <a16:creationId xmlns:a16="http://schemas.microsoft.com/office/drawing/2014/main" id="{B4B4F0CB-FD28-47AA-ACB6-DA714A0C9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3" y="2497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" name="Rectangle 43">
                  <a:extLst>
                    <a:ext uri="{FF2B5EF4-FFF2-40B4-BE49-F238E27FC236}">
                      <a16:creationId xmlns:a16="http://schemas.microsoft.com/office/drawing/2014/main" id="{D264F78F-21B2-4643-863E-3670650385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3" y="2497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" name="Rectangle 44">
                  <a:extLst>
                    <a:ext uri="{FF2B5EF4-FFF2-40B4-BE49-F238E27FC236}">
                      <a16:creationId xmlns:a16="http://schemas.microsoft.com/office/drawing/2014/main" id="{F33BA1EB-C7B4-476B-BF88-B426166B5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2" y="2683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" name="Rectangle 45">
                  <a:extLst>
                    <a:ext uri="{FF2B5EF4-FFF2-40B4-BE49-F238E27FC236}">
                      <a16:creationId xmlns:a16="http://schemas.microsoft.com/office/drawing/2014/main" id="{0A7A828D-946B-45EB-9D2F-FB181B856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62" y="2683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" name="Rectangle 46">
                  <a:extLst>
                    <a:ext uri="{FF2B5EF4-FFF2-40B4-BE49-F238E27FC236}">
                      <a16:creationId xmlns:a16="http://schemas.microsoft.com/office/drawing/2014/main" id="{D0AECC74-A47E-40B2-BD4B-570E7E6EAB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1" y="2683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" name="Rectangle 47">
                  <a:extLst>
                    <a:ext uri="{FF2B5EF4-FFF2-40B4-BE49-F238E27FC236}">
                      <a16:creationId xmlns:a16="http://schemas.microsoft.com/office/drawing/2014/main" id="{DD9D3964-AC49-4B42-9E7E-8B3E0FDA7F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" y="2683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" name="Rectangle 48">
                  <a:extLst>
                    <a:ext uri="{FF2B5EF4-FFF2-40B4-BE49-F238E27FC236}">
                      <a16:creationId xmlns:a16="http://schemas.microsoft.com/office/drawing/2014/main" id="{913C7773-F1F2-4568-8775-C63CE2B9D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2" y="2125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Rectangle 49">
                  <a:extLst>
                    <a:ext uri="{FF2B5EF4-FFF2-40B4-BE49-F238E27FC236}">
                      <a16:creationId xmlns:a16="http://schemas.microsoft.com/office/drawing/2014/main" id="{9ACFA9A6-C9C4-45B0-B899-859165F72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2" y="2497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" name="Rectangle 50">
                  <a:extLst>
                    <a:ext uri="{FF2B5EF4-FFF2-40B4-BE49-F238E27FC236}">
                      <a16:creationId xmlns:a16="http://schemas.microsoft.com/office/drawing/2014/main" id="{7D59A182-1067-4D4F-8E0A-AA438F33D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1939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" name="Rectangle 51">
                  <a:extLst>
                    <a:ext uri="{FF2B5EF4-FFF2-40B4-BE49-F238E27FC236}">
                      <a16:creationId xmlns:a16="http://schemas.microsoft.com/office/drawing/2014/main" id="{42EAED1F-E3BC-45FB-A9E2-C60473BEF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2311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" name="Rectangle 52">
                  <a:extLst>
                    <a:ext uri="{FF2B5EF4-FFF2-40B4-BE49-F238E27FC236}">
                      <a16:creationId xmlns:a16="http://schemas.microsoft.com/office/drawing/2014/main" id="{0BA6C5D9-AF46-4B0D-A62F-C77AE5682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0" y="2683"/>
                  <a:ext cx="378" cy="1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" name="Rectangle 53">
                <a:extLst>
                  <a:ext uri="{FF2B5EF4-FFF2-40B4-BE49-F238E27FC236}">
                    <a16:creationId xmlns:a16="http://schemas.microsoft.com/office/drawing/2014/main" id="{4CCD3E32-8EF4-430C-BEEE-65CBA8C09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0" y="912"/>
                <a:ext cx="2016" cy="1872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" name="Group 54">
                <a:extLst>
                  <a:ext uri="{FF2B5EF4-FFF2-40B4-BE49-F238E27FC236}">
                    <a16:creationId xmlns:a16="http://schemas.microsoft.com/office/drawing/2014/main" id="{00588A97-4C7A-48BD-85FD-BAA4328FF9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0" y="912"/>
                <a:ext cx="2016" cy="1872"/>
                <a:chOff x="3024" y="768"/>
                <a:chExt cx="2016" cy="1872"/>
              </a:xfrm>
            </p:grpSpPr>
            <p:grpSp>
              <p:nvGrpSpPr>
                <p:cNvPr id="17" name="Group 55">
                  <a:extLst>
                    <a:ext uri="{FF2B5EF4-FFF2-40B4-BE49-F238E27FC236}">
                      <a16:creationId xmlns:a16="http://schemas.microsoft.com/office/drawing/2014/main" id="{E0B333BD-2DEF-46C4-B20E-767508B686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2491"/>
                  <a:ext cx="2016" cy="149"/>
                  <a:chOff x="3024" y="2496"/>
                  <a:chExt cx="2016" cy="149"/>
                </a:xfrm>
              </p:grpSpPr>
              <p:sp>
                <p:nvSpPr>
                  <p:cNvPr id="72" name="Rectangle 56">
                    <a:extLst>
                      <a:ext uri="{FF2B5EF4-FFF2-40B4-BE49-F238E27FC236}">
                        <a16:creationId xmlns:a16="http://schemas.microsoft.com/office/drawing/2014/main" id="{8E2A567B-F27C-4814-8DFA-3ED9797AF0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3" name="Rectangle 57">
                    <a:extLst>
                      <a:ext uri="{FF2B5EF4-FFF2-40B4-BE49-F238E27FC236}">
                        <a16:creationId xmlns:a16="http://schemas.microsoft.com/office/drawing/2014/main" id="{D3983874-6F41-40B1-8874-DDFF97E80AF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4" name="Rectangle 58">
                    <a:extLst>
                      <a:ext uri="{FF2B5EF4-FFF2-40B4-BE49-F238E27FC236}">
                        <a16:creationId xmlns:a16="http://schemas.microsoft.com/office/drawing/2014/main" id="{A374DC07-4BB8-40AA-AF06-03093E9029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5" name="Rectangle 59">
                    <a:extLst>
                      <a:ext uri="{FF2B5EF4-FFF2-40B4-BE49-F238E27FC236}">
                        <a16:creationId xmlns:a16="http://schemas.microsoft.com/office/drawing/2014/main" id="{028FD0A2-B6C8-4B61-BEFA-7DD222E655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6" name="Rectangle 60">
                    <a:extLst>
                      <a:ext uri="{FF2B5EF4-FFF2-40B4-BE49-F238E27FC236}">
                        <a16:creationId xmlns:a16="http://schemas.microsoft.com/office/drawing/2014/main" id="{82783AE6-254C-45B7-8BBE-25A15EC6B5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8" name="Group 61">
                  <a:extLst>
                    <a:ext uri="{FF2B5EF4-FFF2-40B4-BE49-F238E27FC236}">
                      <a16:creationId xmlns:a16="http://schemas.microsoft.com/office/drawing/2014/main" id="{DD7B1279-9F92-40BA-AC83-60EC861535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2299"/>
                  <a:ext cx="2016" cy="149"/>
                  <a:chOff x="3024" y="2496"/>
                  <a:chExt cx="2016" cy="149"/>
                </a:xfrm>
              </p:grpSpPr>
              <p:sp>
                <p:nvSpPr>
                  <p:cNvPr id="67" name="Rectangle 62">
                    <a:extLst>
                      <a:ext uri="{FF2B5EF4-FFF2-40B4-BE49-F238E27FC236}">
                        <a16:creationId xmlns:a16="http://schemas.microsoft.com/office/drawing/2014/main" id="{D379BF4D-2162-4E2F-BA93-2CA7436885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8" name="Rectangle 63">
                    <a:extLst>
                      <a:ext uri="{FF2B5EF4-FFF2-40B4-BE49-F238E27FC236}">
                        <a16:creationId xmlns:a16="http://schemas.microsoft.com/office/drawing/2014/main" id="{13488AA0-9757-4025-8F54-3FE77EA4DB5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9" name="Rectangle 64">
                    <a:extLst>
                      <a:ext uri="{FF2B5EF4-FFF2-40B4-BE49-F238E27FC236}">
                        <a16:creationId xmlns:a16="http://schemas.microsoft.com/office/drawing/2014/main" id="{CB289C85-3614-4CC8-8C37-16A0EA9867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0" name="Rectangle 65">
                    <a:extLst>
                      <a:ext uri="{FF2B5EF4-FFF2-40B4-BE49-F238E27FC236}">
                        <a16:creationId xmlns:a16="http://schemas.microsoft.com/office/drawing/2014/main" id="{7045E4F2-3760-4396-BC00-A22AFEAE1A9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71" name="Rectangle 66">
                    <a:extLst>
                      <a:ext uri="{FF2B5EF4-FFF2-40B4-BE49-F238E27FC236}">
                        <a16:creationId xmlns:a16="http://schemas.microsoft.com/office/drawing/2014/main" id="{0039C4D1-65F4-4C98-A9CA-AFE44B8C93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9" name="Group 67">
                  <a:extLst>
                    <a:ext uri="{FF2B5EF4-FFF2-40B4-BE49-F238E27FC236}">
                      <a16:creationId xmlns:a16="http://schemas.microsoft.com/office/drawing/2014/main" id="{A144EBBB-F191-4496-BC6F-F50078C007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2107"/>
                  <a:ext cx="2016" cy="149"/>
                  <a:chOff x="3024" y="2496"/>
                  <a:chExt cx="2016" cy="149"/>
                </a:xfrm>
              </p:grpSpPr>
              <p:sp>
                <p:nvSpPr>
                  <p:cNvPr id="62" name="Rectangle 68">
                    <a:extLst>
                      <a:ext uri="{FF2B5EF4-FFF2-40B4-BE49-F238E27FC236}">
                        <a16:creationId xmlns:a16="http://schemas.microsoft.com/office/drawing/2014/main" id="{5DC033BA-9EBE-4B40-8F8C-FA8040B9FC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3" name="Rectangle 69">
                    <a:extLst>
                      <a:ext uri="{FF2B5EF4-FFF2-40B4-BE49-F238E27FC236}">
                        <a16:creationId xmlns:a16="http://schemas.microsoft.com/office/drawing/2014/main" id="{3FB2219F-3C86-41AB-A8CF-CBEC692D0E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4" name="Rectangle 70">
                    <a:extLst>
                      <a:ext uri="{FF2B5EF4-FFF2-40B4-BE49-F238E27FC236}">
                        <a16:creationId xmlns:a16="http://schemas.microsoft.com/office/drawing/2014/main" id="{04C86BA8-A4AE-4DA7-ADC2-0C54696B27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5" name="Rectangle 71">
                    <a:extLst>
                      <a:ext uri="{FF2B5EF4-FFF2-40B4-BE49-F238E27FC236}">
                        <a16:creationId xmlns:a16="http://schemas.microsoft.com/office/drawing/2014/main" id="{F5B31292-5E86-45B4-8DA5-EC47B9E206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6" name="Rectangle 72">
                    <a:extLst>
                      <a:ext uri="{FF2B5EF4-FFF2-40B4-BE49-F238E27FC236}">
                        <a16:creationId xmlns:a16="http://schemas.microsoft.com/office/drawing/2014/main" id="{85B9002E-6DCB-4CE4-8480-4D57FF505D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0" name="Group 73">
                  <a:extLst>
                    <a:ext uri="{FF2B5EF4-FFF2-40B4-BE49-F238E27FC236}">
                      <a16:creationId xmlns:a16="http://schemas.microsoft.com/office/drawing/2014/main" id="{6D90482D-681F-485E-A2AD-01AB1C8B238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1915"/>
                  <a:ext cx="2016" cy="149"/>
                  <a:chOff x="3024" y="2496"/>
                  <a:chExt cx="2016" cy="149"/>
                </a:xfrm>
              </p:grpSpPr>
              <p:sp>
                <p:nvSpPr>
                  <p:cNvPr id="57" name="Rectangle 74">
                    <a:extLst>
                      <a:ext uri="{FF2B5EF4-FFF2-40B4-BE49-F238E27FC236}">
                        <a16:creationId xmlns:a16="http://schemas.microsoft.com/office/drawing/2014/main" id="{BB66568F-2A36-4A7F-A1E9-BD28222547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8" name="Rectangle 75">
                    <a:extLst>
                      <a:ext uri="{FF2B5EF4-FFF2-40B4-BE49-F238E27FC236}">
                        <a16:creationId xmlns:a16="http://schemas.microsoft.com/office/drawing/2014/main" id="{73B8F814-9339-41A6-B2F8-65742C8A66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9" name="Rectangle 76">
                    <a:extLst>
                      <a:ext uri="{FF2B5EF4-FFF2-40B4-BE49-F238E27FC236}">
                        <a16:creationId xmlns:a16="http://schemas.microsoft.com/office/drawing/2014/main" id="{BB9D08C5-B951-4492-872A-BDAA2DC46F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0" name="Rectangle 77">
                    <a:extLst>
                      <a:ext uri="{FF2B5EF4-FFF2-40B4-BE49-F238E27FC236}">
                        <a16:creationId xmlns:a16="http://schemas.microsoft.com/office/drawing/2014/main" id="{755AF8E3-F779-4A7E-B841-2F7FD3B2C2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61" name="Rectangle 78">
                    <a:extLst>
                      <a:ext uri="{FF2B5EF4-FFF2-40B4-BE49-F238E27FC236}">
                        <a16:creationId xmlns:a16="http://schemas.microsoft.com/office/drawing/2014/main" id="{C295E985-6138-4CE3-B198-7E97F5CDB3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1" name="Group 79">
                  <a:extLst>
                    <a:ext uri="{FF2B5EF4-FFF2-40B4-BE49-F238E27FC236}">
                      <a16:creationId xmlns:a16="http://schemas.microsoft.com/office/drawing/2014/main" id="{9C6EC6BD-A592-4E7B-A584-F7FF4720F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1723"/>
                  <a:ext cx="2016" cy="149"/>
                  <a:chOff x="3024" y="2496"/>
                  <a:chExt cx="2016" cy="149"/>
                </a:xfrm>
              </p:grpSpPr>
              <p:sp>
                <p:nvSpPr>
                  <p:cNvPr id="52" name="Rectangle 80">
                    <a:extLst>
                      <a:ext uri="{FF2B5EF4-FFF2-40B4-BE49-F238E27FC236}">
                        <a16:creationId xmlns:a16="http://schemas.microsoft.com/office/drawing/2014/main" id="{F8310F54-4CE1-46DA-9007-D9A788BFB2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" name="Rectangle 81">
                    <a:extLst>
                      <a:ext uri="{FF2B5EF4-FFF2-40B4-BE49-F238E27FC236}">
                        <a16:creationId xmlns:a16="http://schemas.microsoft.com/office/drawing/2014/main" id="{FE70B0AA-A985-4726-8698-0BDCC82551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Rectangle 82">
                    <a:extLst>
                      <a:ext uri="{FF2B5EF4-FFF2-40B4-BE49-F238E27FC236}">
                        <a16:creationId xmlns:a16="http://schemas.microsoft.com/office/drawing/2014/main" id="{2626E123-FD08-4988-B535-84B3CBFCD7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" name="Rectangle 83">
                    <a:extLst>
                      <a:ext uri="{FF2B5EF4-FFF2-40B4-BE49-F238E27FC236}">
                        <a16:creationId xmlns:a16="http://schemas.microsoft.com/office/drawing/2014/main" id="{2549D1AE-DB34-4E3B-8D14-BB415EB784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" name="Rectangle 84">
                    <a:extLst>
                      <a:ext uri="{FF2B5EF4-FFF2-40B4-BE49-F238E27FC236}">
                        <a16:creationId xmlns:a16="http://schemas.microsoft.com/office/drawing/2014/main" id="{D2B934BF-4BFF-4019-8A61-A56055A67A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2" name="Group 85">
                  <a:extLst>
                    <a:ext uri="{FF2B5EF4-FFF2-40B4-BE49-F238E27FC236}">
                      <a16:creationId xmlns:a16="http://schemas.microsoft.com/office/drawing/2014/main" id="{F17D04FE-59B3-480A-A57C-1503A99B98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1531"/>
                  <a:ext cx="2016" cy="149"/>
                  <a:chOff x="3024" y="2496"/>
                  <a:chExt cx="2016" cy="149"/>
                </a:xfrm>
              </p:grpSpPr>
              <p:sp>
                <p:nvSpPr>
                  <p:cNvPr id="47" name="Rectangle 86">
                    <a:extLst>
                      <a:ext uri="{FF2B5EF4-FFF2-40B4-BE49-F238E27FC236}">
                        <a16:creationId xmlns:a16="http://schemas.microsoft.com/office/drawing/2014/main" id="{B7300401-084C-40E4-9260-81DFBD25DC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8" name="Rectangle 87">
                    <a:extLst>
                      <a:ext uri="{FF2B5EF4-FFF2-40B4-BE49-F238E27FC236}">
                        <a16:creationId xmlns:a16="http://schemas.microsoft.com/office/drawing/2014/main" id="{82854209-EAF1-4B4C-872D-8F32805FEB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9" name="Rectangle 88">
                    <a:extLst>
                      <a:ext uri="{FF2B5EF4-FFF2-40B4-BE49-F238E27FC236}">
                        <a16:creationId xmlns:a16="http://schemas.microsoft.com/office/drawing/2014/main" id="{76A785B6-79D9-4298-905D-D7DE32FF16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" name="Rectangle 89">
                    <a:extLst>
                      <a:ext uri="{FF2B5EF4-FFF2-40B4-BE49-F238E27FC236}">
                        <a16:creationId xmlns:a16="http://schemas.microsoft.com/office/drawing/2014/main" id="{50E01F42-39DA-4A01-BB33-E8CDB33C7F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1" name="Rectangle 90">
                    <a:extLst>
                      <a:ext uri="{FF2B5EF4-FFF2-40B4-BE49-F238E27FC236}">
                        <a16:creationId xmlns:a16="http://schemas.microsoft.com/office/drawing/2014/main" id="{F19CFA03-ED6C-4F82-8AD8-092925DDD5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3" name="Group 91">
                  <a:extLst>
                    <a:ext uri="{FF2B5EF4-FFF2-40B4-BE49-F238E27FC236}">
                      <a16:creationId xmlns:a16="http://schemas.microsoft.com/office/drawing/2014/main" id="{EB3EA8A8-3970-4C2B-A5D3-7B01BB28434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1339"/>
                  <a:ext cx="2016" cy="149"/>
                  <a:chOff x="3024" y="2496"/>
                  <a:chExt cx="2016" cy="149"/>
                </a:xfrm>
              </p:grpSpPr>
              <p:sp>
                <p:nvSpPr>
                  <p:cNvPr id="42" name="Rectangle 92">
                    <a:extLst>
                      <a:ext uri="{FF2B5EF4-FFF2-40B4-BE49-F238E27FC236}">
                        <a16:creationId xmlns:a16="http://schemas.microsoft.com/office/drawing/2014/main" id="{095FC6B2-934C-456C-AEB2-A3D3A134FB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" name="Rectangle 93">
                    <a:extLst>
                      <a:ext uri="{FF2B5EF4-FFF2-40B4-BE49-F238E27FC236}">
                        <a16:creationId xmlns:a16="http://schemas.microsoft.com/office/drawing/2014/main" id="{B9242261-B04E-4F6C-B681-8FC375CEDB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" name="Rectangle 94">
                    <a:extLst>
                      <a:ext uri="{FF2B5EF4-FFF2-40B4-BE49-F238E27FC236}">
                        <a16:creationId xmlns:a16="http://schemas.microsoft.com/office/drawing/2014/main" id="{CFD3D696-C2C1-4587-A0B8-0F96D7382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5" name="Rectangle 95">
                    <a:extLst>
                      <a:ext uri="{FF2B5EF4-FFF2-40B4-BE49-F238E27FC236}">
                        <a16:creationId xmlns:a16="http://schemas.microsoft.com/office/drawing/2014/main" id="{5D31AAFA-0E5E-41EF-8E07-6DED4B1F45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Rectangle 96">
                    <a:extLst>
                      <a:ext uri="{FF2B5EF4-FFF2-40B4-BE49-F238E27FC236}">
                        <a16:creationId xmlns:a16="http://schemas.microsoft.com/office/drawing/2014/main" id="{6EFE346A-E4A6-44E2-A93C-4464A029A1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4" name="Group 97">
                  <a:extLst>
                    <a:ext uri="{FF2B5EF4-FFF2-40B4-BE49-F238E27FC236}">
                      <a16:creationId xmlns:a16="http://schemas.microsoft.com/office/drawing/2014/main" id="{8AB40A22-EC61-4A45-9A60-35B9E6B317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1142"/>
                  <a:ext cx="2016" cy="149"/>
                  <a:chOff x="3024" y="2496"/>
                  <a:chExt cx="2016" cy="149"/>
                </a:xfrm>
              </p:grpSpPr>
              <p:sp>
                <p:nvSpPr>
                  <p:cNvPr id="37" name="Rectangle 98">
                    <a:extLst>
                      <a:ext uri="{FF2B5EF4-FFF2-40B4-BE49-F238E27FC236}">
                        <a16:creationId xmlns:a16="http://schemas.microsoft.com/office/drawing/2014/main" id="{10465933-0DB2-40AA-AED6-31A61EC51B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Rectangle 99">
                    <a:extLst>
                      <a:ext uri="{FF2B5EF4-FFF2-40B4-BE49-F238E27FC236}">
                        <a16:creationId xmlns:a16="http://schemas.microsoft.com/office/drawing/2014/main" id="{64B7EC34-B9AB-48DC-85EF-853156D3CB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Rectangle 100">
                    <a:extLst>
                      <a:ext uri="{FF2B5EF4-FFF2-40B4-BE49-F238E27FC236}">
                        <a16:creationId xmlns:a16="http://schemas.microsoft.com/office/drawing/2014/main" id="{F955027F-C9AB-4980-8685-2A7E7956B9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" name="Rectangle 101">
                    <a:extLst>
                      <a:ext uri="{FF2B5EF4-FFF2-40B4-BE49-F238E27FC236}">
                        <a16:creationId xmlns:a16="http://schemas.microsoft.com/office/drawing/2014/main" id="{A3514A85-2DDE-4C2D-8B3D-4E28408E5B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" name="Rectangle 102">
                    <a:extLst>
                      <a:ext uri="{FF2B5EF4-FFF2-40B4-BE49-F238E27FC236}">
                        <a16:creationId xmlns:a16="http://schemas.microsoft.com/office/drawing/2014/main" id="{3AE0AAA6-AD3B-40C2-80A6-E8649DD36C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5" name="Group 103">
                  <a:extLst>
                    <a:ext uri="{FF2B5EF4-FFF2-40B4-BE49-F238E27FC236}">
                      <a16:creationId xmlns:a16="http://schemas.microsoft.com/office/drawing/2014/main" id="{3D3372C8-8D12-4F69-82AC-E4F82709A5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960"/>
                  <a:ext cx="2016" cy="149"/>
                  <a:chOff x="3024" y="2496"/>
                  <a:chExt cx="2016" cy="149"/>
                </a:xfrm>
              </p:grpSpPr>
              <p:sp>
                <p:nvSpPr>
                  <p:cNvPr id="32" name="Rectangle 104">
                    <a:extLst>
                      <a:ext uri="{FF2B5EF4-FFF2-40B4-BE49-F238E27FC236}">
                        <a16:creationId xmlns:a16="http://schemas.microsoft.com/office/drawing/2014/main" id="{AB038A53-BE67-4E63-8ADA-64C6C9205A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3" name="Rectangle 105">
                    <a:extLst>
                      <a:ext uri="{FF2B5EF4-FFF2-40B4-BE49-F238E27FC236}">
                        <a16:creationId xmlns:a16="http://schemas.microsoft.com/office/drawing/2014/main" id="{213DE856-2452-4530-827C-10A7152522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4" name="Rectangle 106">
                    <a:extLst>
                      <a:ext uri="{FF2B5EF4-FFF2-40B4-BE49-F238E27FC236}">
                        <a16:creationId xmlns:a16="http://schemas.microsoft.com/office/drawing/2014/main" id="{E512914D-085E-45BB-834C-18AB6F6BE3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Rectangle 107">
                    <a:extLst>
                      <a:ext uri="{FF2B5EF4-FFF2-40B4-BE49-F238E27FC236}">
                        <a16:creationId xmlns:a16="http://schemas.microsoft.com/office/drawing/2014/main" id="{28D4B6B9-4EEF-4FE1-859B-B10E3E001E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Rectangle 108">
                    <a:extLst>
                      <a:ext uri="{FF2B5EF4-FFF2-40B4-BE49-F238E27FC236}">
                        <a16:creationId xmlns:a16="http://schemas.microsoft.com/office/drawing/2014/main" id="{9E542A4E-F42F-4CF4-9CA0-F5291684FE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6" name="Group 109">
                  <a:extLst>
                    <a:ext uri="{FF2B5EF4-FFF2-40B4-BE49-F238E27FC236}">
                      <a16:creationId xmlns:a16="http://schemas.microsoft.com/office/drawing/2014/main" id="{74C3656B-A862-4880-8F5D-A49F00F4A7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24" y="768"/>
                  <a:ext cx="2016" cy="149"/>
                  <a:chOff x="3024" y="2496"/>
                  <a:chExt cx="2016" cy="149"/>
                </a:xfrm>
              </p:grpSpPr>
              <p:sp>
                <p:nvSpPr>
                  <p:cNvPr id="27" name="Rectangle 110">
                    <a:extLst>
                      <a:ext uri="{FF2B5EF4-FFF2-40B4-BE49-F238E27FC236}">
                        <a16:creationId xmlns:a16="http://schemas.microsoft.com/office/drawing/2014/main" id="{AE64DE3D-3681-452B-A455-D61F728E1C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8" name="Rectangle 111">
                    <a:extLst>
                      <a:ext uri="{FF2B5EF4-FFF2-40B4-BE49-F238E27FC236}">
                        <a16:creationId xmlns:a16="http://schemas.microsoft.com/office/drawing/2014/main" id="{CE1BBFD0-AA91-44B6-B192-BE913E773C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34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9" name="Rectangle 112">
                    <a:extLst>
                      <a:ext uri="{FF2B5EF4-FFF2-40B4-BE49-F238E27FC236}">
                        <a16:creationId xmlns:a16="http://schemas.microsoft.com/office/drawing/2014/main" id="{2593E146-2A4C-4E77-9A34-2AD97A21E4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4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" name="Rectangle 113">
                    <a:extLst>
                      <a:ext uri="{FF2B5EF4-FFF2-40B4-BE49-F238E27FC236}">
                        <a16:creationId xmlns:a16="http://schemas.microsoft.com/office/drawing/2014/main" id="{AF36CFF8-1135-4D7F-9DEF-A92B941549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53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1" name="Rectangle 114">
                    <a:extLst>
                      <a:ext uri="{FF2B5EF4-FFF2-40B4-BE49-F238E27FC236}">
                        <a16:creationId xmlns:a16="http://schemas.microsoft.com/office/drawing/2014/main" id="{A7CFDDDC-13A2-4839-B2CF-1A1B3231FD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62" y="2496"/>
                    <a:ext cx="378" cy="149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12" name="Text Box 115">
              <a:extLst>
                <a:ext uri="{FF2B5EF4-FFF2-40B4-BE49-F238E27FC236}">
                  <a16:creationId xmlns:a16="http://schemas.microsoft.com/office/drawing/2014/main" id="{3563C6D9-1DD0-4E0C-9230-A0693E633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7" y="1978"/>
              <a:ext cx="46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600" b="1" dirty="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13" name="Text Box 116">
              <a:extLst>
                <a:ext uri="{FF2B5EF4-FFF2-40B4-BE49-F238E27FC236}">
                  <a16:creationId xmlns:a16="http://schemas.microsoft.com/office/drawing/2014/main" id="{21D5CD2B-92BD-4FC4-9420-7EE6C799FD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967"/>
              <a:ext cx="46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600" b="1" dirty="0">
                  <a:solidFill>
                    <a:srgbClr val="000000"/>
                  </a:solidFill>
                </a:rPr>
                <a:t>B</a:t>
              </a:r>
            </a:p>
          </p:txBody>
        </p:sp>
      </p:grpSp>
      <p:sp>
        <p:nvSpPr>
          <p:cNvPr id="123" name="Text Box 128">
            <a:extLst>
              <a:ext uri="{FF2B5EF4-FFF2-40B4-BE49-F238E27FC236}">
                <a16:creationId xmlns:a16="http://schemas.microsoft.com/office/drawing/2014/main" id="{8481BCFB-7ED0-4564-BFCF-966F6BA7A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41" y="1195338"/>
            <a:ext cx="3881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tx2"/>
                </a:solidFill>
              </a:rPr>
              <a:t>Which is the stable wall?</a:t>
            </a:r>
          </a:p>
        </p:txBody>
      </p:sp>
      <p:pic>
        <p:nvPicPr>
          <p:cNvPr id="124" name="Picture 121" descr="great-wall-7">
            <a:extLst>
              <a:ext uri="{FF2B5EF4-FFF2-40B4-BE49-F238E27FC236}">
                <a16:creationId xmlns:a16="http://schemas.microsoft.com/office/drawing/2014/main" id="{6C4633AF-86EF-46CF-BEA7-FF28EF5F3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9433" y="4025577"/>
            <a:ext cx="1439862" cy="2159000"/>
          </a:xfrm>
          <a:prstGeom prst="rect">
            <a:avLst/>
          </a:prstGeom>
          <a:noFill/>
        </p:spPr>
      </p:pic>
      <p:pic>
        <p:nvPicPr>
          <p:cNvPr id="125" name="Picture 124" descr="hadrians_wall">
            <a:extLst>
              <a:ext uri="{FF2B5EF4-FFF2-40B4-BE49-F238E27FC236}">
                <a16:creationId xmlns:a16="http://schemas.microsoft.com/office/drawing/2014/main" id="{F2D63BFD-B279-4FFE-BF58-D94CAB7EC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0049"/>
          <a:stretch/>
        </p:blipFill>
        <p:spPr bwMode="auto">
          <a:xfrm>
            <a:off x="7481317" y="1148481"/>
            <a:ext cx="2438400" cy="1587797"/>
          </a:xfrm>
          <a:prstGeom prst="rect">
            <a:avLst/>
          </a:prstGeom>
          <a:noFill/>
        </p:spPr>
      </p:pic>
      <p:sp>
        <p:nvSpPr>
          <p:cNvPr id="126" name="Text Box 118">
            <a:extLst>
              <a:ext uri="{FF2B5EF4-FFF2-40B4-BE49-F238E27FC236}">
                <a16:creationId xmlns:a16="http://schemas.microsoft.com/office/drawing/2014/main" id="{9D07BF3C-F34D-4A82-8396-E5F813D13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568" y="4773849"/>
            <a:ext cx="3537247" cy="193899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FF"/>
                </a:solidFill>
              </a:rPr>
              <a:t>The database of walls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FF"/>
                </a:solidFill>
              </a:rPr>
              <a:t>indicates that </a:t>
            </a:r>
            <a:r>
              <a:rPr lang="en-GB" sz="2000" b="1" u="sng" dirty="0">
                <a:solidFill>
                  <a:srgbClr val="FFFFFF"/>
                </a:solidFill>
              </a:rPr>
              <a:t>A</a:t>
            </a:r>
            <a:r>
              <a:rPr lang="en-GB" sz="2000" b="1" dirty="0">
                <a:solidFill>
                  <a:srgbClr val="FFFFFF"/>
                </a:solidFill>
              </a:rPr>
              <a:t> is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dirty="0">
                <a:solidFill>
                  <a:srgbClr val="FFFFFF"/>
                </a:solidFill>
              </a:rPr>
              <a:t>frequently observed arrangement and therefore the one that  achieves stability.</a:t>
            </a:r>
          </a:p>
        </p:txBody>
      </p:sp>
      <p:pic>
        <p:nvPicPr>
          <p:cNvPr id="127" name="Picture 126" descr="IMG_0528.JPG">
            <a:extLst>
              <a:ext uri="{FF2B5EF4-FFF2-40B4-BE49-F238E27FC236}">
                <a16:creationId xmlns:a16="http://schemas.microsoft.com/office/drawing/2014/main" id="{5EF5FB90-F35A-4E48-A1B7-C82786FB483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6718" y="4532857"/>
            <a:ext cx="2327746" cy="1643658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F9062343-A4E2-4650-B4E1-87F6BAC14DD1}"/>
              </a:ext>
            </a:extLst>
          </p:cNvPr>
          <p:cNvSpPr txBox="1"/>
          <p:nvPr/>
        </p:nvSpPr>
        <p:spPr>
          <a:xfrm>
            <a:off x="956575" y="5193703"/>
            <a:ext cx="10940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My House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/>
              <a:t>c.</a:t>
            </a:r>
            <a:r>
              <a:rPr lang="en-GB" b="1" dirty="0"/>
              <a:t>1967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68291F10-9315-4AED-9DF2-FCE0D2432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0527" y="1908963"/>
            <a:ext cx="2011197" cy="150839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9CD389B-7EE6-4231-B2A0-E8043BE23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16" y="1347960"/>
            <a:ext cx="2352675" cy="1943100"/>
          </a:xfrm>
          <a:prstGeom prst="rect">
            <a:avLst/>
          </a:prstGeom>
        </p:spPr>
      </p:pic>
      <p:sp>
        <p:nvSpPr>
          <p:cNvPr id="131" name="Text Box 120">
            <a:extLst>
              <a:ext uri="{FF2B5EF4-FFF2-40B4-BE49-F238E27FC236}">
                <a16:creationId xmlns:a16="http://schemas.microsoft.com/office/drawing/2014/main" id="{DA36E3C1-D937-41A8-9AC7-371D6096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716" y="4095923"/>
            <a:ext cx="1294606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Great Wall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of China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/>
              <a:t>c.</a:t>
            </a:r>
            <a:r>
              <a:rPr lang="en-GB" b="1" dirty="0"/>
              <a:t>1368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3E74319A-C808-4E65-9E0E-21FAFF6A7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66" y="2660649"/>
            <a:ext cx="1966762" cy="1314921"/>
          </a:xfrm>
          <a:prstGeom prst="rect">
            <a:avLst/>
          </a:prstGeom>
        </p:spPr>
      </p:pic>
      <p:sp>
        <p:nvSpPr>
          <p:cNvPr id="133" name="Rectangle 132">
            <a:extLst>
              <a:ext uri="{FF2B5EF4-FFF2-40B4-BE49-F238E27FC236}">
                <a16:creationId xmlns:a16="http://schemas.microsoft.com/office/drawing/2014/main" id="{2EC32A46-B282-4211-9507-B8D11DB7830D}"/>
              </a:ext>
            </a:extLst>
          </p:cNvPr>
          <p:cNvSpPr/>
          <p:nvPr/>
        </p:nvSpPr>
        <p:spPr>
          <a:xfrm>
            <a:off x="5950768" y="1377279"/>
            <a:ext cx="129614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b="1" dirty="0"/>
              <a:t>Great Pyramid </a:t>
            </a:r>
          </a:p>
          <a:p>
            <a:r>
              <a:rPr lang="en-GB" b="1" dirty="0"/>
              <a:t>of Giza</a:t>
            </a:r>
          </a:p>
          <a:p>
            <a:r>
              <a:rPr lang="en-GB" b="1" i="1" dirty="0"/>
              <a:t>c.</a:t>
            </a:r>
            <a:r>
              <a:rPr lang="en-GB" b="1" dirty="0"/>
              <a:t>2560 BC</a:t>
            </a:r>
          </a:p>
        </p:txBody>
      </p:sp>
      <p:sp>
        <p:nvSpPr>
          <p:cNvPr id="134" name="Text Box 123">
            <a:extLst>
              <a:ext uri="{FF2B5EF4-FFF2-40B4-BE49-F238E27FC236}">
                <a16:creationId xmlns:a16="http://schemas.microsoft.com/office/drawing/2014/main" id="{721F50FB-CA93-4EED-873D-2F229573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889" y="2178659"/>
            <a:ext cx="180049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Hadrian’s Wall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/>
              <a:t>c.</a:t>
            </a:r>
            <a:r>
              <a:rPr lang="en-GB" b="1" dirty="0"/>
              <a:t>122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1CBFF55-5D10-47DF-93D3-DC0A19ACAD63}"/>
              </a:ext>
            </a:extLst>
          </p:cNvPr>
          <p:cNvSpPr txBox="1"/>
          <p:nvPr/>
        </p:nvSpPr>
        <p:spPr>
          <a:xfrm>
            <a:off x="1904917" y="2085014"/>
            <a:ext cx="12364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dirty="0"/>
              <a:t>The CCDC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b="1" i="1" dirty="0"/>
              <a:t>c.</a:t>
            </a:r>
            <a:r>
              <a:rPr lang="en-GB" b="1" dirty="0"/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377419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8" grpId="0" animBg="1"/>
      <p:bldP spid="131" grpId="0" animBg="1"/>
      <p:bldP spid="133" grpId="0" animBg="1"/>
      <p:bldP spid="134" grpId="0" animBg="1"/>
      <p:bldP spid="1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F057-EB09-421D-9DA8-E1DF4EEC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Morphology landscape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06674-55F8-4C44-926A-1771E2C634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23037"/>
            <a:ext cx="8753475" cy="334963"/>
          </a:xfrm>
        </p:spPr>
        <p:txBody>
          <a:bodyPr/>
          <a:lstStyle/>
          <a:p>
            <a:r>
              <a:rPr lang="en-US" dirty="0">
                <a:latin typeface="Montserrat Light" panose="00000400000000000000" pitchFamily="2" charset="0"/>
              </a:rPr>
              <a:t>M. K. </a:t>
            </a:r>
            <a:r>
              <a:rPr lang="en-US" dirty="0" err="1">
                <a:latin typeface="Montserrat Light" panose="00000400000000000000" pitchFamily="2" charset="0"/>
              </a:rPr>
              <a:t>Corpinot</a:t>
            </a:r>
            <a:r>
              <a:rPr lang="en-US" dirty="0">
                <a:latin typeface="Montserrat Light" panose="00000400000000000000" pitchFamily="2" charset="0"/>
              </a:rPr>
              <a:t>, L. Iuzzolino, S. L. Price and D.-K. </a:t>
            </a:r>
            <a:r>
              <a:rPr lang="en-US" dirty="0" err="1">
                <a:latin typeface="Montserrat Light" panose="00000400000000000000" pitchFamily="2" charset="0"/>
              </a:rPr>
              <a:t>Bučar</a:t>
            </a:r>
            <a:r>
              <a:rPr lang="en-US" dirty="0">
                <a:latin typeface="Montserrat Light" panose="00000400000000000000" pitchFamily="2" charset="0"/>
              </a:rPr>
              <a:t>, unpublished work.</a:t>
            </a:r>
            <a:endParaRPr lang="en-GB" dirty="0">
              <a:latin typeface="Montserrat Ligh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4AEC-ED42-4A49-A722-42F14465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690688"/>
            <a:ext cx="5852172" cy="438912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BCD5190-B94E-4624-BE0E-14D34DFC0D05}"/>
              </a:ext>
            </a:extLst>
          </p:cNvPr>
          <p:cNvSpPr txBox="1">
            <a:spLocks/>
          </p:cNvSpPr>
          <p:nvPr/>
        </p:nvSpPr>
        <p:spPr>
          <a:xfrm>
            <a:off x="6154153" y="5664616"/>
            <a:ext cx="4231105" cy="334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 Thin" panose="000003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Montserrat Light" panose="00000400000000000000" pitchFamily="2" charset="0"/>
              </a:rPr>
              <a:t>S. Kumar </a:t>
            </a:r>
            <a:r>
              <a:rPr lang="en-GB" i="1">
                <a:latin typeface="Montserrat Light" panose="00000400000000000000" pitchFamily="2" charset="0"/>
              </a:rPr>
              <a:t>et al.</a:t>
            </a:r>
            <a:r>
              <a:rPr lang="en-GB">
                <a:latin typeface="Montserrat Light" panose="00000400000000000000" pitchFamily="2" charset="0"/>
              </a:rPr>
              <a:t>, </a:t>
            </a:r>
            <a:r>
              <a:rPr lang="en-GB" i="1">
                <a:latin typeface="Montserrat Light" panose="00000400000000000000" pitchFamily="2" charset="0"/>
              </a:rPr>
              <a:t>Pharmazie</a:t>
            </a:r>
            <a:r>
              <a:rPr lang="en-GB">
                <a:latin typeface="Montserrat Light" panose="00000400000000000000" pitchFamily="2" charset="0"/>
              </a:rPr>
              <a:t> (2008), 63, 136 - 143</a:t>
            </a:r>
            <a:endParaRPr lang="en-GB" i="1" dirty="0">
              <a:latin typeface="Montserrat Light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0E07D5-3AA1-4CDD-9688-FDB8CB1D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82" y="2321118"/>
            <a:ext cx="3924848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8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F057-EB09-421D-9DA8-E1DF4EEC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early could we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4AEC-ED42-4A49-A722-42F14465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1690688"/>
            <a:ext cx="5852172" cy="438912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5777A2-57E5-788C-B22A-483B59A92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A551B-1360-BB52-CE1A-A12176366BDB}"/>
              </a:ext>
            </a:extLst>
          </p:cNvPr>
          <p:cNvGrpSpPr/>
          <p:nvPr/>
        </p:nvGrpSpPr>
        <p:grpSpPr>
          <a:xfrm>
            <a:off x="233478" y="1656751"/>
            <a:ext cx="6002105" cy="4370841"/>
            <a:chOff x="2138918" y="1572443"/>
            <a:chExt cx="6002105" cy="437084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D577DD-D3C8-5EA8-834E-7476A2589CE8}"/>
                </a:ext>
              </a:extLst>
            </p:cNvPr>
            <p:cNvGrpSpPr/>
            <p:nvPr/>
          </p:nvGrpSpPr>
          <p:grpSpPr>
            <a:xfrm>
              <a:off x="2229523" y="1572443"/>
              <a:ext cx="5911500" cy="4370841"/>
              <a:chOff x="2229523" y="1572443"/>
              <a:chExt cx="5911500" cy="437084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6F5B5DB-C2AD-EC43-13B6-8DEA91D81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8851" y="1572443"/>
                <a:ext cx="5852172" cy="4370841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180672C-BEAB-3493-A3A4-CA0CCA5E3D62}"/>
                  </a:ext>
                </a:extLst>
              </p:cNvPr>
              <p:cNvSpPr txBox="1"/>
              <p:nvPr/>
            </p:nvSpPr>
            <p:spPr>
              <a:xfrm>
                <a:off x="2582779" y="1690688"/>
                <a:ext cx="425115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Particle Property Landscape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10D096-7E04-DD8A-337D-B9BEB86C6F41}"/>
                  </a:ext>
                </a:extLst>
              </p:cNvPr>
              <p:cNvSpPr/>
              <p:nvPr/>
            </p:nvSpPr>
            <p:spPr>
              <a:xfrm rot="578121">
                <a:off x="3156155" y="5245968"/>
                <a:ext cx="875071" cy="334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B39ABA-B858-1F92-FBAF-C365EF83E27E}"/>
                  </a:ext>
                </a:extLst>
              </p:cNvPr>
              <p:cNvSpPr/>
              <p:nvPr/>
            </p:nvSpPr>
            <p:spPr>
              <a:xfrm rot="21167231">
                <a:off x="5525599" y="5226304"/>
                <a:ext cx="875071" cy="334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080DA28-4C4F-F12D-B57D-E691DA34D436}"/>
                  </a:ext>
                </a:extLst>
              </p:cNvPr>
              <p:cNvSpPr/>
              <p:nvPr/>
            </p:nvSpPr>
            <p:spPr>
              <a:xfrm rot="5400000">
                <a:off x="1959469" y="3467028"/>
                <a:ext cx="875071" cy="3349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05191A-E83E-9B82-F7D8-80508C8FE55A}"/>
                </a:ext>
              </a:extLst>
            </p:cNvPr>
            <p:cNvSpPr txBox="1"/>
            <p:nvPr/>
          </p:nvSpPr>
          <p:spPr>
            <a:xfrm rot="465425">
              <a:off x="2856682" y="5228783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S:M Ratio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90D399-41BD-724B-F23E-FCF8948ED03D}"/>
                </a:ext>
              </a:extLst>
            </p:cNvPr>
            <p:cNvSpPr txBox="1"/>
            <p:nvPr/>
          </p:nvSpPr>
          <p:spPr>
            <a:xfrm rot="21056318">
              <a:off x="5153172" y="5277367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M:L Ratio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473431-6A67-B5BD-4254-F06FDCAC3A09}"/>
                </a:ext>
              </a:extLst>
            </p:cNvPr>
            <p:cNvSpPr txBox="1"/>
            <p:nvPr/>
          </p:nvSpPr>
          <p:spPr>
            <a:xfrm rot="16200000">
              <a:off x="1664589" y="3552159"/>
              <a:ext cx="131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Stickiness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E7F20B9-C9F2-0500-F6A4-71B865BC0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6" y="3429000"/>
            <a:ext cx="5180371" cy="2650817"/>
          </a:xfrm>
          <a:noFill/>
        </p:spPr>
        <p:txBody>
          <a:bodyPr/>
          <a:lstStyle/>
          <a:p>
            <a:r>
              <a:rPr lang="en-US" dirty="0"/>
              <a:t>Could we understand process </a:t>
            </a:r>
            <a:r>
              <a:rPr lang="en-US" dirty="0" err="1"/>
              <a:t>behaviour</a:t>
            </a:r>
            <a:r>
              <a:rPr lang="en-US" dirty="0"/>
              <a:t> from a molecular diagram?</a:t>
            </a:r>
          </a:p>
          <a:p>
            <a:r>
              <a:rPr lang="en-GB" dirty="0"/>
              <a:t>How well can we control our landscape?</a:t>
            </a:r>
          </a:p>
        </p:txBody>
      </p:sp>
    </p:spTree>
    <p:extLst>
      <p:ext uri="{BB962C8B-B14F-4D97-AF65-F5344CB8AC3E}">
        <p14:creationId xmlns:p14="http://schemas.microsoft.com/office/powerpoint/2010/main" val="311789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D63D-FC56-BF78-6598-9794466B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1692A-2884-966C-A5A9-C4CEC32D3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Solid Form Science and Particle Science teams at CCDC</a:t>
            </a:r>
          </a:p>
          <a:p>
            <a:r>
              <a:rPr lang="en-GB" dirty="0"/>
              <a:t>Members of Crystal Form Consortium, </a:t>
            </a:r>
            <a:r>
              <a:rPr lang="en-GB" dirty="0" err="1"/>
              <a:t>ADDoPT</a:t>
            </a:r>
            <a:r>
              <a:rPr lang="en-GB" dirty="0"/>
              <a:t> and D-DAP</a:t>
            </a:r>
          </a:p>
          <a:p>
            <a:r>
              <a:rPr lang="en-GB" dirty="0"/>
              <a:t>AMSCI, Innovate UK, Knowledge Transfer Partnerships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B5982-627A-04BD-727E-B0C2278772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95590-3BDF-D86D-F029-A2B58A5D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99" y="4438169"/>
            <a:ext cx="1729753" cy="64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6D82174-15F4-26DC-13CA-C214102B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81" y="5171022"/>
            <a:ext cx="2520082" cy="81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AAAA0-B427-57D4-A829-98D080517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1" t="17474" r="8278" b="15707"/>
          <a:stretch/>
        </p:blipFill>
        <p:spPr>
          <a:xfrm>
            <a:off x="30079" y="3472342"/>
            <a:ext cx="1600200" cy="3363911"/>
          </a:xfrm>
          <a:prstGeom prst="rect">
            <a:avLst/>
          </a:prstGeom>
        </p:spPr>
      </p:pic>
      <p:pic>
        <p:nvPicPr>
          <p:cNvPr id="8" name="Picture 7" descr="A dog sitting in front of a brick building&#10;&#10;Description automatically generated">
            <a:extLst>
              <a:ext uri="{FF2B5EF4-FFF2-40B4-BE49-F238E27FC236}">
                <a16:creationId xmlns:a16="http://schemas.microsoft.com/office/drawing/2014/main" id="{AE97A6FA-0906-3CC5-511D-CF312C08E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11502"/>
          <a:stretch/>
        </p:blipFill>
        <p:spPr>
          <a:xfrm>
            <a:off x="1630279" y="3921687"/>
            <a:ext cx="3457575" cy="2852628"/>
          </a:xfrm>
          <a:prstGeom prst="rect">
            <a:avLst/>
          </a:prstGeom>
        </p:spPr>
      </p:pic>
      <p:pic>
        <p:nvPicPr>
          <p:cNvPr id="9" name="Picture 8" descr="A person standing in front of a brick wall&#10;&#10;Description automatically generated">
            <a:extLst>
              <a:ext uri="{FF2B5EF4-FFF2-40B4-BE49-F238E27FC236}">
                <a16:creationId xmlns:a16="http://schemas.microsoft.com/office/drawing/2014/main" id="{A8214B57-B069-450E-1E20-140072C6E2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26621" r="31482" b="5152"/>
          <a:stretch/>
        </p:blipFill>
        <p:spPr>
          <a:xfrm>
            <a:off x="5656826" y="3380046"/>
            <a:ext cx="1881853" cy="3475353"/>
          </a:xfrm>
          <a:prstGeom prst="rect">
            <a:avLst/>
          </a:prstGeom>
        </p:spPr>
      </p:pic>
      <p:pic>
        <p:nvPicPr>
          <p:cNvPr id="11" name="Picture 10" descr="A person standing next to a brick wall&#10;&#10;Description automatically generated with medium confidence">
            <a:extLst>
              <a:ext uri="{FF2B5EF4-FFF2-40B4-BE49-F238E27FC236}">
                <a16:creationId xmlns:a16="http://schemas.microsoft.com/office/drawing/2014/main" id="{39154B37-4687-43CF-F501-53F756B72B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7" t="36141" r="41425"/>
          <a:stretch/>
        </p:blipFill>
        <p:spPr>
          <a:xfrm>
            <a:off x="3617616" y="3717461"/>
            <a:ext cx="2039210" cy="3118792"/>
          </a:xfrm>
          <a:prstGeom prst="rect">
            <a:avLst/>
          </a:prstGeom>
        </p:spPr>
      </p:pic>
      <p:pic>
        <p:nvPicPr>
          <p:cNvPr id="1026" name="E6D9D96F-680D-4923-A25B-30ACA180DF5E" descr="20221116_152214~2.JPG">
            <a:extLst>
              <a:ext uri="{FF2B5EF4-FFF2-40B4-BE49-F238E27FC236}">
                <a16:creationId xmlns:a16="http://schemas.microsoft.com/office/drawing/2014/main" id="{6E39B7A9-8F0B-1458-4688-A51A3D047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 t="20380" r="16133" b="5596"/>
          <a:stretch/>
        </p:blipFill>
        <p:spPr bwMode="auto">
          <a:xfrm>
            <a:off x="7473785" y="3382647"/>
            <a:ext cx="2039211" cy="347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37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9566-1597-480C-8260-4DE92CD6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Cambridge Structural Database (CSD)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63F328-02BC-B5D5-EEC2-003DDD1DBA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769559"/>
              </p:ext>
            </p:extLst>
          </p:nvPr>
        </p:nvGraphicFramePr>
        <p:xfrm>
          <a:off x="0" y="1300079"/>
          <a:ext cx="7368988" cy="4969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1C9979A2-8CB0-8688-7BE8-D408ECA122AC}"/>
              </a:ext>
            </a:extLst>
          </p:cNvPr>
          <p:cNvGrpSpPr/>
          <p:nvPr/>
        </p:nvGrpSpPr>
        <p:grpSpPr>
          <a:xfrm>
            <a:off x="1214434" y="1690688"/>
            <a:ext cx="3076652" cy="2724383"/>
            <a:chOff x="1768253" y="1685776"/>
            <a:chExt cx="3076652" cy="272438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58623F-E7B4-213C-F680-8068BE276BAF}"/>
                </a:ext>
              </a:extLst>
            </p:cNvPr>
            <p:cNvSpPr/>
            <p:nvPr/>
          </p:nvSpPr>
          <p:spPr>
            <a:xfrm>
              <a:off x="1860200" y="1685776"/>
              <a:ext cx="2892759" cy="27243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E43A53-C1AF-C842-4F50-ADA4CD014F12}"/>
                </a:ext>
              </a:extLst>
            </p:cNvPr>
            <p:cNvSpPr txBox="1"/>
            <p:nvPr/>
          </p:nvSpPr>
          <p:spPr>
            <a:xfrm>
              <a:off x="1768253" y="3393447"/>
              <a:ext cx="3076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/>
                <a:t>CSD Refcode ELOFUJ</a:t>
              </a:r>
            </a:p>
            <a:p>
              <a:pPr algn="ctr"/>
              <a:r>
                <a:rPr lang="en-GB" sz="1400">
                  <a:solidFill>
                    <a:schemeClr val="tx2"/>
                  </a:solidFill>
                </a:rPr>
                <a:t>The 1.1 millionth CSD structure</a:t>
              </a:r>
              <a:endParaRPr lang="en-GB" sz="1400"/>
            </a:p>
            <a:p>
              <a:pPr algn="ctr"/>
              <a:r>
                <a:rPr lang="en-GB" sz="1400"/>
                <a:t>A </a:t>
              </a:r>
              <a:r>
                <a:rPr lang="en-GB" sz="1400" i="1"/>
                <a:t>CSD Communication </a:t>
              </a:r>
              <a:r>
                <a:rPr lang="en-GB" sz="1400"/>
                <a:t>determined by Bill Clegg</a:t>
              </a:r>
              <a:endParaRPr lang="en-GB" sz="1400" i="1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08E2B5E-2418-AF8C-9E30-F8F7CE4E3A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0917" y="1708961"/>
              <a:ext cx="2391324" cy="166621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5C586A-4A29-B9D1-3A08-56361533FC34}"/>
              </a:ext>
            </a:extLst>
          </p:cNvPr>
          <p:cNvSpPr txBox="1"/>
          <p:nvPr/>
        </p:nvSpPr>
        <p:spPr>
          <a:xfrm>
            <a:off x="5672594" y="1470842"/>
            <a:ext cx="145424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cs typeface="Arial"/>
              </a:rPr>
              <a:t>&gt;1,206,500</a:t>
            </a:r>
            <a:endParaRPr lang="en-US" sz="20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FF1993-C696-65A5-6C28-F8799A352BA6}"/>
              </a:ext>
            </a:extLst>
          </p:cNvPr>
          <p:cNvSpPr/>
          <p:nvPr/>
        </p:nvSpPr>
        <p:spPr>
          <a:xfrm>
            <a:off x="4449857" y="1713873"/>
            <a:ext cx="1190109" cy="64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Structures published that year</a:t>
            </a:r>
            <a:endParaRPr lang="en-US" sz="14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DE5016-A554-6F56-328E-FD523793781C}"/>
              </a:ext>
            </a:extLst>
          </p:cNvPr>
          <p:cNvSpPr/>
          <p:nvPr/>
        </p:nvSpPr>
        <p:spPr>
          <a:xfrm>
            <a:off x="4451246" y="2546979"/>
            <a:ext cx="1188720" cy="640080"/>
          </a:xfrm>
          <a:prstGeom prst="rect">
            <a:avLst/>
          </a:prstGeom>
          <a:solidFill>
            <a:srgbClr val="86D6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tx1"/>
                </a:solidFill>
              </a:rPr>
              <a:t>Structures published previously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649CD3-F288-79EC-1415-0565632570F4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9CE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The CSD.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Acta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Cryst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B3C3E"/>
                </a:solidFill>
                <a:effectLst/>
                <a:uLnTx/>
                <a:uFillTx/>
                <a:latin typeface="Montserrat Light"/>
              </a:rPr>
              <a:t>. (2016). B72, 171-179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6CF012-7152-46F3-383B-38C38CE229AF}"/>
              </a:ext>
            </a:extLst>
          </p:cNvPr>
          <p:cNvSpPr txBox="1">
            <a:spLocks/>
          </p:cNvSpPr>
          <p:nvPr/>
        </p:nvSpPr>
        <p:spPr>
          <a:xfrm>
            <a:off x="7460935" y="1470842"/>
            <a:ext cx="4490421" cy="42435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&gt; 1.1 million structures</a:t>
            </a:r>
          </a:p>
          <a:p>
            <a:pPr lvl="1">
              <a:spcBef>
                <a:spcPts val="300"/>
              </a:spcBef>
            </a:pPr>
            <a:r>
              <a:rPr lang="en-GB">
                <a:ea typeface="+mn-lt"/>
                <a:cs typeface="+mn-lt"/>
              </a:rPr>
              <a:t>&gt;94M 3D coordinates</a:t>
            </a:r>
          </a:p>
          <a:p>
            <a:pPr>
              <a:spcBef>
                <a:spcPts val="300"/>
              </a:spcBef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&gt;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28 million bond lengths</a:t>
            </a:r>
          </a:p>
          <a:p>
            <a:pPr lvl="1">
              <a:spcBef>
                <a:spcPts val="300"/>
              </a:spcBef>
            </a:pPr>
            <a:r>
              <a:rPr lang="en-GB">
                <a:ea typeface="+mn-lt"/>
                <a:cs typeface="+mn-lt"/>
              </a:rPr>
              <a:t>&gt;2M unique distributions</a:t>
            </a:r>
          </a:p>
          <a:p>
            <a:pPr>
              <a:spcBef>
                <a:spcPts val="300"/>
              </a:spcBef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&gt;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40 million valence angles</a:t>
            </a:r>
          </a:p>
          <a:p>
            <a:pPr lvl="1">
              <a:spcBef>
                <a:spcPts val="300"/>
              </a:spcBef>
            </a:pPr>
            <a:r>
              <a:rPr lang="en-GB">
                <a:ea typeface="+mn-lt"/>
                <a:cs typeface="+mn-lt"/>
              </a:rPr>
              <a:t>&gt;3M unique distributions</a:t>
            </a:r>
          </a:p>
          <a:p>
            <a:pPr>
              <a:spcBef>
                <a:spcPts val="300"/>
              </a:spcBef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&gt;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14 million torsion angles</a:t>
            </a:r>
          </a:p>
          <a:p>
            <a:pPr lvl="1">
              <a:spcBef>
                <a:spcPts val="300"/>
              </a:spcBef>
            </a:pPr>
            <a:r>
              <a:rPr lang="en-GB">
                <a:ea typeface="+mn-lt"/>
                <a:cs typeface="+mn-lt"/>
              </a:rPr>
              <a:t>&gt;800K unique distributions</a:t>
            </a:r>
          </a:p>
          <a:p>
            <a:pPr>
              <a:spcBef>
                <a:spcPts val="300"/>
              </a:spcBef>
            </a:pP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&gt;</a:t>
            </a:r>
            <a:r>
              <a:rPr lang="en-GB">
                <a:ea typeface="+mn-lt"/>
                <a:cs typeface="+mn-lt"/>
              </a:rPr>
              <a:t> </a:t>
            </a:r>
            <a:r>
              <a:rPr lang="en-GB">
                <a:solidFill>
                  <a:schemeClr val="tx2"/>
                </a:solidFill>
                <a:ea typeface="+mn-lt"/>
                <a:cs typeface="+mn-lt"/>
              </a:rPr>
              <a:t>2 million rings</a:t>
            </a:r>
          </a:p>
          <a:p>
            <a:pPr lvl="1">
              <a:spcBef>
                <a:spcPts val="300"/>
              </a:spcBef>
            </a:pPr>
            <a:r>
              <a:rPr lang="en-GB">
                <a:ea typeface="+mn-lt"/>
                <a:cs typeface="+mn-lt"/>
              </a:rPr>
              <a:t>&gt;400K unique distributions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83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06CBE-0460-4771-9809-DD087558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that influence stability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94039-123E-4EC0-A51C-3F90B4692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B2E672-8992-4779-AFC5-CA411B7BC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144000" cy="6858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60C17F-B9F4-4589-B957-D230E108A947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1934883" y="2005004"/>
            <a:ext cx="747615" cy="1128760"/>
          </a:xfrm>
          <a:prstGeom prst="straightConnector1">
            <a:avLst/>
          </a:prstGeom>
          <a:solidFill>
            <a:srgbClr val="FF9900"/>
          </a:solidFill>
          <a:ln w="381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C2B9663-49ED-4680-8B96-8A59ADD6F62F}"/>
              </a:ext>
            </a:extLst>
          </p:cNvPr>
          <p:cNvSpPr txBox="1"/>
          <p:nvPr/>
        </p:nvSpPr>
        <p:spPr>
          <a:xfrm>
            <a:off x="1041048" y="135867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srgbClr val="000000"/>
                </a:solidFill>
              </a:rPr>
              <a:t>Molecular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Conformation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7C49EE-6C0C-443A-B4E1-FFB15C18F91F}"/>
              </a:ext>
            </a:extLst>
          </p:cNvPr>
          <p:cNvCxnSpPr>
            <a:cxnSpLocks/>
            <a:stCxn id="19" idx="3"/>
          </p:cNvCxnSpPr>
          <p:nvPr/>
        </p:nvCxnSpPr>
        <p:spPr bwMode="auto">
          <a:xfrm flipV="1">
            <a:off x="3673500" y="4107967"/>
            <a:ext cx="535581" cy="808184"/>
          </a:xfrm>
          <a:prstGeom prst="straightConnector1">
            <a:avLst/>
          </a:prstGeom>
          <a:solidFill>
            <a:srgbClr val="FF9900"/>
          </a:solidFill>
          <a:ln w="381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010733-891A-4786-A51A-77757438FB81}"/>
              </a:ext>
            </a:extLst>
          </p:cNvPr>
          <p:cNvSpPr txBox="1"/>
          <p:nvPr/>
        </p:nvSpPr>
        <p:spPr>
          <a:xfrm>
            <a:off x="7354530" y="1962801"/>
            <a:ext cx="2904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srgbClr val="000000"/>
                </a:solidFill>
              </a:rPr>
              <a:t>Hydrogen Bond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Donor/Acceptor Pairing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BF1095-B3B1-4D2C-92CF-F10E3EC0051D}"/>
              </a:ext>
            </a:extLst>
          </p:cNvPr>
          <p:cNvSpPr txBox="1"/>
          <p:nvPr/>
        </p:nvSpPr>
        <p:spPr>
          <a:xfrm>
            <a:off x="1041048" y="4454486"/>
            <a:ext cx="2632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srgbClr val="000000"/>
                </a:solidFill>
              </a:rPr>
              <a:t>Hydrogen Bond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Geometry, Symmetry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and Motif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AE42B1-E005-4F4C-93B6-3A5DBA69BA9E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0322" y="2609132"/>
            <a:ext cx="774209" cy="561186"/>
          </a:xfrm>
          <a:prstGeom prst="straightConnector1">
            <a:avLst/>
          </a:prstGeom>
          <a:solidFill>
            <a:srgbClr val="FF9900"/>
          </a:solidFill>
          <a:ln w="381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59F7C7F-6EFA-4C8B-ABB4-4FCFDAF8D795}"/>
              </a:ext>
            </a:extLst>
          </p:cNvPr>
          <p:cNvSpPr txBox="1"/>
          <p:nvPr/>
        </p:nvSpPr>
        <p:spPr>
          <a:xfrm>
            <a:off x="7401778" y="5535911"/>
            <a:ext cx="2686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dirty="0">
                <a:solidFill>
                  <a:srgbClr val="000000"/>
                </a:solidFill>
              </a:rPr>
              <a:t>‘Non-Hydrogen Bond’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Intermolecular</a:t>
            </a:r>
          </a:p>
          <a:p>
            <a:pPr defTabSz="914400"/>
            <a:r>
              <a:rPr lang="en-GB" dirty="0">
                <a:solidFill>
                  <a:srgbClr val="000000"/>
                </a:solidFill>
              </a:rPr>
              <a:t>Interactions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652CE8-16D7-4894-8CF2-9FDF9B4FDA75}"/>
              </a:ext>
            </a:extLst>
          </p:cNvPr>
          <p:cNvCxnSpPr>
            <a:cxnSpLocks/>
            <a:stCxn id="21" idx="1"/>
          </p:cNvCxnSpPr>
          <p:nvPr/>
        </p:nvCxnSpPr>
        <p:spPr bwMode="auto">
          <a:xfrm flipH="1" flipV="1">
            <a:off x="5479942" y="3794126"/>
            <a:ext cx="1921836" cy="2203450"/>
          </a:xfrm>
          <a:prstGeom prst="straightConnector1">
            <a:avLst/>
          </a:prstGeom>
          <a:solidFill>
            <a:srgbClr val="FF9900"/>
          </a:solidFill>
          <a:ln w="381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8502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F3C6-0AEE-E207-02CE-EF36C28B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CSD derived knowledge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BB595-58A5-AFBA-6D27-C94EFF392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7ADA9-E536-CF8F-B74A-4C0F56C17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222198"/>
            <a:ext cx="8753475" cy="334963"/>
          </a:xfrm>
        </p:spPr>
        <p:txBody>
          <a:bodyPr/>
          <a:lstStyle/>
          <a:p>
            <a:r>
              <a:rPr lang="en-US" dirty="0">
                <a:latin typeface="+mn-lt"/>
              </a:rPr>
              <a:t>Mogul: I. J. Bruno </a:t>
            </a:r>
            <a:r>
              <a:rPr lang="en-US" i="1" dirty="0">
                <a:latin typeface="+mn-lt"/>
              </a:rPr>
              <a:t>et al.</a:t>
            </a:r>
            <a:r>
              <a:rPr lang="en-US" dirty="0">
                <a:latin typeface="+mn-lt"/>
              </a:rPr>
              <a:t>, J. Chem. Inf. </a:t>
            </a:r>
            <a:r>
              <a:rPr lang="en-US" dirty="0" err="1">
                <a:latin typeface="+mn-lt"/>
              </a:rPr>
              <a:t>Comput</a:t>
            </a:r>
            <a:r>
              <a:rPr lang="en-US" dirty="0">
                <a:latin typeface="+mn-lt"/>
              </a:rPr>
              <a:t>. Sci. (2004), 44, 2133-2144</a:t>
            </a:r>
          </a:p>
          <a:p>
            <a:r>
              <a:rPr lang="en-US" dirty="0" err="1">
                <a:latin typeface="+mn-lt"/>
              </a:rPr>
              <a:t>IsoStar</a:t>
            </a:r>
            <a:r>
              <a:rPr lang="en-US" dirty="0">
                <a:latin typeface="+mn-lt"/>
              </a:rPr>
              <a:t>: I. J. Bruno </a:t>
            </a:r>
            <a:r>
              <a:rPr lang="en-US" i="1" dirty="0">
                <a:latin typeface="+mn-lt"/>
              </a:rPr>
              <a:t>et al.</a:t>
            </a:r>
            <a:r>
              <a:rPr lang="en-US" dirty="0">
                <a:latin typeface="+mn-lt"/>
              </a:rPr>
              <a:t>, J. </a:t>
            </a:r>
            <a:r>
              <a:rPr lang="en-US" dirty="0" err="1">
                <a:latin typeface="+mn-lt"/>
              </a:rPr>
              <a:t>Comput</a:t>
            </a:r>
            <a:r>
              <a:rPr lang="en-US" dirty="0">
                <a:latin typeface="+mn-lt"/>
              </a:rPr>
              <a:t>.-Aided Mol. Des. (1997), 11, 525-537</a:t>
            </a:r>
            <a:endParaRPr lang="en-GB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E4174-FBFB-BD8C-DEEA-3C5C2C703499}"/>
              </a:ext>
            </a:extLst>
          </p:cNvPr>
          <p:cNvSpPr txBox="1"/>
          <p:nvPr/>
        </p:nvSpPr>
        <p:spPr>
          <a:xfrm>
            <a:off x="1547664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GB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1E62D8-3B26-3022-BFF3-C4C22FBEEDCA}"/>
              </a:ext>
            </a:extLst>
          </p:cNvPr>
          <p:cNvGrpSpPr/>
          <p:nvPr/>
        </p:nvGrpSpPr>
        <p:grpSpPr>
          <a:xfrm>
            <a:off x="640345" y="1577870"/>
            <a:ext cx="4513904" cy="4388281"/>
            <a:chOff x="13643" y="1946795"/>
            <a:chExt cx="4513904" cy="438828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84A7A5-687D-281A-C16E-36DE844B2025}"/>
                </a:ext>
              </a:extLst>
            </p:cNvPr>
            <p:cNvSpPr txBox="1"/>
            <p:nvPr/>
          </p:nvSpPr>
          <p:spPr>
            <a:xfrm>
              <a:off x="1605990" y="4310006"/>
              <a:ext cx="13292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2800" dirty="0">
                  <a:solidFill>
                    <a:srgbClr val="000000"/>
                  </a:solidFill>
                </a:rPr>
                <a:t>Mogul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91C0E10-7305-2802-E17A-C0CB294CDD2A}"/>
                </a:ext>
              </a:extLst>
            </p:cNvPr>
            <p:cNvGrpSpPr/>
            <p:nvPr/>
          </p:nvGrpSpPr>
          <p:grpSpPr>
            <a:xfrm>
              <a:off x="13643" y="1946795"/>
              <a:ext cx="4513904" cy="2307243"/>
              <a:chOff x="-22758" y="1946795"/>
              <a:chExt cx="4513904" cy="2307243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058A22A-8A95-607E-7D66-E6328FD63870}"/>
                  </a:ext>
                </a:extLst>
              </p:cNvPr>
              <p:cNvGrpSpPr/>
              <p:nvPr/>
            </p:nvGrpSpPr>
            <p:grpSpPr>
              <a:xfrm>
                <a:off x="1024453" y="1946795"/>
                <a:ext cx="3466693" cy="1962625"/>
                <a:chOff x="1177315" y="1898423"/>
                <a:chExt cx="3466693" cy="1962625"/>
              </a:xfrm>
            </p:grpSpPr>
            <p:pic>
              <p:nvPicPr>
                <p:cNvPr id="21" name="Picture 2">
                  <a:extLst>
                    <a:ext uri="{FF2B5EF4-FFF2-40B4-BE49-F238E27FC236}">
                      <a16:creationId xmlns:a16="http://schemas.microsoft.com/office/drawing/2014/main" id="{4AC9B041-1FAD-4EFC-73BD-65DF82EAC3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177315" y="1898423"/>
                  <a:ext cx="3466693" cy="1962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3">
                  <a:extLst>
                    <a:ext uri="{FF2B5EF4-FFF2-40B4-BE49-F238E27FC236}">
                      <a16:creationId xmlns:a16="http://schemas.microsoft.com/office/drawing/2014/main" id="{36889DE2-94BA-FAAE-3C57-82E5EE9B19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533314" y="2088430"/>
                  <a:ext cx="754694" cy="15945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A26E76-3F55-E908-8265-5BEABD52B094}"/>
                  </a:ext>
                </a:extLst>
              </p:cNvPr>
              <p:cNvSpPr txBox="1"/>
              <p:nvPr/>
            </p:nvSpPr>
            <p:spPr>
              <a:xfrm>
                <a:off x="-22758" y="2604942"/>
                <a:ext cx="12153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GB" dirty="0">
                    <a:solidFill>
                      <a:srgbClr val="000000"/>
                    </a:solidFill>
                  </a:rPr>
                  <a:t>Number </a:t>
                </a:r>
              </a:p>
              <a:p>
                <a:pPr algn="ctr" defTabSz="914400"/>
                <a:r>
                  <a:rPr lang="en-GB" dirty="0">
                    <a:solidFill>
                      <a:srgbClr val="000000"/>
                    </a:solidFill>
                  </a:rPr>
                  <a:t>of hits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417970-CB8A-3695-D38F-7648CC4EF882}"/>
                  </a:ext>
                </a:extLst>
              </p:cNvPr>
              <p:cNvSpPr txBox="1"/>
              <p:nvPr/>
            </p:nvSpPr>
            <p:spPr>
              <a:xfrm>
                <a:off x="1791028" y="3884706"/>
                <a:ext cx="19335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GB" dirty="0">
                    <a:solidFill>
                      <a:srgbClr val="000000"/>
                    </a:solidFill>
                  </a:rPr>
                  <a:t>Tosion angle (º)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5A427B-BE25-517A-F68F-D4AE311E3C60}"/>
                </a:ext>
              </a:extLst>
            </p:cNvPr>
            <p:cNvSpPr txBox="1"/>
            <p:nvPr/>
          </p:nvSpPr>
          <p:spPr>
            <a:xfrm>
              <a:off x="271242" y="4857748"/>
              <a:ext cx="39987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cs typeface="Arial" panose="020B0604020202020204" pitchFamily="34" charset="0"/>
                </a:rPr>
                <a:t>Molecular geometry distributions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Bond lengths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Valence angles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Torsion angles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Rings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594609-3693-E51D-55B7-57AA105BCA88}"/>
              </a:ext>
            </a:extLst>
          </p:cNvPr>
          <p:cNvGrpSpPr/>
          <p:nvPr/>
        </p:nvGrpSpPr>
        <p:grpSpPr>
          <a:xfrm>
            <a:off x="6090779" y="1539879"/>
            <a:ext cx="4437426" cy="4464263"/>
            <a:chOff x="6090779" y="1870813"/>
            <a:chExt cx="4437426" cy="446426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B058F8-9DAB-DBE6-8829-A4CA014A823D}"/>
                </a:ext>
              </a:extLst>
            </p:cNvPr>
            <p:cNvSpPr txBox="1"/>
            <p:nvPr/>
          </p:nvSpPr>
          <p:spPr>
            <a:xfrm>
              <a:off x="7611224" y="4310006"/>
              <a:ext cx="1396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GB" sz="2800" dirty="0" err="1">
                  <a:solidFill>
                    <a:srgbClr val="000000"/>
                  </a:solidFill>
                </a:rPr>
                <a:t>IsoStar</a:t>
              </a:r>
              <a:endParaRPr lang="en-GB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" name="Picture 17" descr="amide_uncharged_nh.bmp">
              <a:extLst>
                <a:ext uri="{FF2B5EF4-FFF2-40B4-BE49-F238E27FC236}">
                  <a16:creationId xmlns:a16="http://schemas.microsoft.com/office/drawing/2014/main" id="{F2BB349A-2F85-46DB-14EE-6E6449D0A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7157364" y="1294749"/>
              <a:ext cx="2304256" cy="34563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5972FD-994D-BED6-36D6-1CC4CABB3170}"/>
                </a:ext>
              </a:extLst>
            </p:cNvPr>
            <p:cNvSpPr txBox="1"/>
            <p:nvPr/>
          </p:nvSpPr>
          <p:spPr>
            <a:xfrm>
              <a:off x="6090779" y="4857748"/>
              <a:ext cx="44374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cs typeface="Arial" panose="020B0604020202020204" pitchFamily="34" charset="0"/>
                </a:rPr>
                <a:t>Intermolecular geometry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Interaction distributions displayed as scatterplots or contour surfaces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cs typeface="Arial" panose="020B0604020202020204" pitchFamily="34" charset="0"/>
                </a:rPr>
                <a:t>18,000 pre defined interaction scatter plots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473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1125-A123-42E4-A1F2-983F9874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Intramolecular geometries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C2BC7-40DA-49FF-9A58-ABF4473AE6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23037"/>
            <a:ext cx="8753475" cy="334963"/>
          </a:xfrm>
        </p:spPr>
        <p:txBody>
          <a:bodyPr/>
          <a:lstStyle/>
          <a:p>
            <a:r>
              <a:rPr lang="en-GB" kern="0" dirty="0">
                <a:latin typeface="+mn-lt"/>
                <a:cs typeface="Arial" panose="020B0604020202020204" pitchFamily="34" charset="0"/>
              </a:rPr>
              <a:t>N. A. Tamayo</a:t>
            </a:r>
            <a:r>
              <a:rPr lang="en-GB" i="1" kern="0" dirty="0">
                <a:latin typeface="+mn-lt"/>
                <a:cs typeface="Arial" panose="020B0604020202020204" pitchFamily="34" charset="0"/>
              </a:rPr>
              <a:t> et al., J. Med. Chem.</a:t>
            </a:r>
            <a:r>
              <a:rPr lang="en-GB" kern="0" dirty="0">
                <a:latin typeface="+mn-lt"/>
                <a:cs typeface="Arial" panose="020B0604020202020204" pitchFamily="34" charset="0"/>
              </a:rPr>
              <a:t> (2015), </a:t>
            </a:r>
            <a:r>
              <a:rPr lang="en-GB" b="1" kern="0" dirty="0">
                <a:latin typeface="+mn-lt"/>
                <a:cs typeface="Arial" panose="020B0604020202020204" pitchFamily="34" charset="0"/>
              </a:rPr>
              <a:t>58</a:t>
            </a:r>
            <a:r>
              <a:rPr lang="en-GB" kern="0" dirty="0">
                <a:latin typeface="+mn-lt"/>
                <a:cs typeface="Arial" panose="020B0604020202020204" pitchFamily="34" charset="0"/>
              </a:rPr>
              <a:t>, 4462–4482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040FB-0973-4E59-9864-DB12907230B5}"/>
              </a:ext>
            </a:extLst>
          </p:cNvPr>
          <p:cNvSpPr txBox="1"/>
          <p:nvPr/>
        </p:nvSpPr>
        <p:spPr>
          <a:xfrm>
            <a:off x="1239195" y="314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69563D-0915-4C3C-B1C6-C6DFD00C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66" y="1847085"/>
            <a:ext cx="4057126" cy="283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1F35A9-7D50-41B0-A76D-AB85AFE76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083" y="2576475"/>
            <a:ext cx="3528392" cy="19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473F4E7-2546-4FDF-B6E5-DB03CCB16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8700" y="2686999"/>
            <a:ext cx="887070" cy="160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808488-ECD7-4E35-B63B-DCCBA41F1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2033" y="1200901"/>
            <a:ext cx="3466693" cy="19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AA8E84C-C116-4880-A229-F869C1770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5889" y="1219310"/>
            <a:ext cx="754694" cy="159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0DFEC7A-8964-4394-9EE1-E947BE7BC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10148" y="3940310"/>
            <a:ext cx="3418578" cy="198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D2D6E55-808C-4BD6-B07B-4F3DC5070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78300" y="3872707"/>
            <a:ext cx="937634" cy="153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3243B5-117A-4527-8834-F57716D3CACD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6732240" y="2016608"/>
            <a:ext cx="3013649" cy="531245"/>
          </a:xfrm>
          <a:prstGeom prst="straightConnector1">
            <a:avLst/>
          </a:prstGeom>
          <a:solidFill>
            <a:srgbClr val="FF9900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9DCA82-4FAA-40B6-8BDB-5EB209084861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2005770" y="3489276"/>
            <a:ext cx="3789388" cy="239576"/>
          </a:xfrm>
          <a:prstGeom prst="straightConnector1">
            <a:avLst/>
          </a:prstGeom>
          <a:solidFill>
            <a:srgbClr val="FF99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4639A2-737D-45C7-A200-90F2B2211456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 flipV="1">
            <a:off x="7885216" y="3940310"/>
            <a:ext cx="1793084" cy="699552"/>
          </a:xfrm>
          <a:prstGeom prst="straightConnector1">
            <a:avLst/>
          </a:prstGeom>
          <a:solidFill>
            <a:srgbClr val="FF99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F00CE65-C196-45DD-987C-953631AF1FD1}"/>
              </a:ext>
            </a:extLst>
          </p:cNvPr>
          <p:cNvSpPr txBox="1"/>
          <p:nvPr/>
        </p:nvSpPr>
        <p:spPr>
          <a:xfrm>
            <a:off x="463274" y="4930340"/>
            <a:ext cx="7079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Computational method: SCRF-B3LYP/6-31G* dihedral scans</a:t>
            </a:r>
          </a:p>
          <a:p>
            <a:endParaRPr lang="en-GB" dirty="0"/>
          </a:p>
          <a:p>
            <a:r>
              <a:rPr lang="en-GB" dirty="0"/>
              <a:t>Mogul provides histograms in &lt; 10 seconds per torsion angle</a:t>
            </a:r>
          </a:p>
        </p:txBody>
      </p:sp>
    </p:spTree>
    <p:extLst>
      <p:ext uri="{BB962C8B-B14F-4D97-AF65-F5344CB8AC3E}">
        <p14:creationId xmlns:p14="http://schemas.microsoft.com/office/powerpoint/2010/main" val="1371850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A8F82-3671-4B98-8066-623D79312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1134DB-CE09-44C5-A17C-A209E13D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+mj-lt"/>
                <a:cs typeface="+mj-cs"/>
              </a:rPr>
              <a:t>Intermolecular interactions</a:t>
            </a:r>
          </a:p>
        </p:txBody>
      </p:sp>
      <p:pic>
        <p:nvPicPr>
          <p:cNvPr id="15" name="Content Placeholder 14" descr="1_hyperlink">
            <a:extLst>
              <a:ext uri="{FF2B5EF4-FFF2-40B4-BE49-F238E27FC236}">
                <a16:creationId xmlns:a16="http://schemas.microsoft.com/office/drawing/2014/main" id="{C4B22F76-14C0-42CF-A2CF-CB8B5B915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95" y="1447997"/>
            <a:ext cx="2830481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8" descr="2_hyperlink">
            <a:extLst>
              <a:ext uri="{FF2B5EF4-FFF2-40B4-BE49-F238E27FC236}">
                <a16:creationId xmlns:a16="http://schemas.microsoft.com/office/drawing/2014/main" id="{93E3DECD-4369-443F-98B0-DE263600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5" y="3935112"/>
            <a:ext cx="2830481" cy="283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C60DE6B8-1D1C-48EC-B015-A7528A7A3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448" y="1506022"/>
            <a:ext cx="275908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b="1" dirty="0"/>
              <a:t>central group: -CONH</a:t>
            </a:r>
            <a:r>
              <a:rPr lang="en-GB" b="1" baseline="-25000" dirty="0"/>
              <a:t>2</a:t>
            </a:r>
            <a:endParaRPr lang="en-GB" b="1" dirty="0"/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EBEF2ECD-3BD7-417F-89CD-D79411B3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448" y="1849294"/>
            <a:ext cx="2297424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b="1" dirty="0"/>
              <a:t>contact group: NH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915B41-39C7-4358-828F-6FFB659D2AB1}"/>
              </a:ext>
            </a:extLst>
          </p:cNvPr>
          <p:cNvGrpSpPr/>
          <p:nvPr/>
        </p:nvGrpSpPr>
        <p:grpSpPr>
          <a:xfrm>
            <a:off x="3433413" y="2284460"/>
            <a:ext cx="3831602" cy="2757815"/>
            <a:chOff x="2345687" y="2495694"/>
            <a:chExt cx="3831602" cy="2757815"/>
          </a:xfrm>
        </p:grpSpPr>
        <p:pic>
          <p:nvPicPr>
            <p:cNvPr id="20" name="Picture 24" descr="both">
              <a:extLst>
                <a:ext uri="{FF2B5EF4-FFF2-40B4-BE49-F238E27FC236}">
                  <a16:creationId xmlns:a16="http://schemas.microsoft.com/office/drawing/2014/main" id="{FC576542-4501-4ABC-BEFE-6B1F9B529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4" y="2495694"/>
              <a:ext cx="2757815" cy="2757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AE23CAC3-06BE-490B-9973-1A28633A96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40530">
              <a:off x="2345687" y="3264758"/>
              <a:ext cx="1066800" cy="304800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5C7230E7-C7DD-4C88-965A-2CBEE1732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59470" flipV="1">
              <a:off x="2345687" y="4867153"/>
              <a:ext cx="1066800" cy="304800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Rectangle 13">
            <a:extLst>
              <a:ext uri="{FF2B5EF4-FFF2-40B4-BE49-F238E27FC236}">
                <a16:creationId xmlns:a16="http://schemas.microsoft.com/office/drawing/2014/main" id="{032D66E2-3376-447C-8E15-F6A2D232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200" y="5220266"/>
            <a:ext cx="7363191" cy="123110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20000"/>
              </a:spcAft>
              <a:buClr>
                <a:schemeClr val="bg2"/>
              </a:buClr>
            </a:pPr>
            <a:r>
              <a:rPr lang="en-US" sz="2000" dirty="0"/>
              <a:t>Search for structures containing desired contact</a:t>
            </a:r>
          </a:p>
          <a:p>
            <a:pPr>
              <a:spcBef>
                <a:spcPct val="50000"/>
              </a:spcBef>
              <a:spcAft>
                <a:spcPct val="20000"/>
              </a:spcAft>
              <a:buClr>
                <a:schemeClr val="bg2"/>
              </a:buClr>
            </a:pPr>
            <a:r>
              <a:rPr lang="en-US" sz="2000" dirty="0"/>
              <a:t>Superimpose hits and display as scatterplots or contour plots</a:t>
            </a:r>
            <a:endParaRPr lang="en-GB" sz="20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3170FCA-0F1E-4058-99CF-FB3C772A3233}"/>
              </a:ext>
            </a:extLst>
          </p:cNvPr>
          <p:cNvGrpSpPr/>
          <p:nvPr/>
        </p:nvGrpSpPr>
        <p:grpSpPr>
          <a:xfrm>
            <a:off x="7515844" y="2269234"/>
            <a:ext cx="3629253" cy="2664000"/>
            <a:chOff x="5498067" y="2654929"/>
            <a:chExt cx="3629253" cy="2664000"/>
          </a:xfrm>
        </p:grpSpPr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C90141BE-2E3E-4FC8-83AC-7F22F8058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8067" y="3560083"/>
              <a:ext cx="822960" cy="304800"/>
            </a:xfrm>
            <a:prstGeom prst="rightArrow">
              <a:avLst>
                <a:gd name="adj1" fmla="val 50000"/>
                <a:gd name="adj2" fmla="val 87500"/>
              </a:avLst>
            </a:prstGeom>
            <a:solidFill>
              <a:schemeClr val="tx1">
                <a:lumMod val="20000"/>
                <a:lumOff val="80000"/>
              </a:schemeClr>
            </a:solidFill>
            <a:ln w="12700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6" name="all_scatter">
              <a:extLst>
                <a:ext uri="{FF2B5EF4-FFF2-40B4-BE49-F238E27FC236}">
                  <a16:creationId xmlns:a16="http://schemas.microsoft.com/office/drawing/2014/main" id="{B023EB28-258B-4B15-8C03-6CE5CDA1E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416" y="2654929"/>
              <a:ext cx="2632904" cy="2664000"/>
            </a:xfrm>
            <a:prstGeom prst="rect">
              <a:avLst/>
            </a:prstGeom>
          </p:spPr>
        </p:pic>
      </p:grpSp>
      <p:pic>
        <p:nvPicPr>
          <p:cNvPr id="27" name="all_contour">
            <a:extLst>
              <a:ext uri="{FF2B5EF4-FFF2-40B4-BE49-F238E27FC236}">
                <a16:creationId xmlns:a16="http://schemas.microsoft.com/office/drawing/2014/main" id="{109C1AB0-FC32-47CD-9CC2-787518D330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41" y="2284461"/>
            <a:ext cx="2668483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8B77-9340-49B2-8128-5FFD79E2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plots into Full Interaction Maps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EBF8E-FB22-45BA-BEB7-B63C8568D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525364"/>
            <a:ext cx="8753475" cy="334963"/>
          </a:xfrm>
        </p:spPr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P. A. Wood </a:t>
            </a:r>
            <a:r>
              <a:rPr lang="en-US" i="1" dirty="0">
                <a:latin typeface="+mn-lt"/>
                <a:cs typeface="Arial" panose="020B0604020202020204" pitchFamily="34" charset="0"/>
              </a:rPr>
              <a:t>et al.,</a:t>
            </a:r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fr-FR" i="1" dirty="0" err="1">
                <a:latin typeface="+mn-lt"/>
                <a:cs typeface="Arial" panose="020B0604020202020204" pitchFamily="34" charset="0"/>
              </a:rPr>
              <a:t>CrystEngComm</a:t>
            </a:r>
            <a:r>
              <a:rPr lang="fr-FR" dirty="0">
                <a:latin typeface="+mn-lt"/>
                <a:cs typeface="Arial" panose="020B0604020202020204" pitchFamily="34" charset="0"/>
              </a:rPr>
              <a:t> (2013), </a:t>
            </a:r>
            <a:r>
              <a:rPr lang="fr-FR" b="1" dirty="0">
                <a:latin typeface="+mn-lt"/>
                <a:cs typeface="Arial" panose="020B0604020202020204" pitchFamily="34" charset="0"/>
              </a:rPr>
              <a:t>15</a:t>
            </a:r>
            <a:r>
              <a:rPr lang="fr-FR" dirty="0">
                <a:latin typeface="+mn-lt"/>
                <a:cs typeface="Arial" panose="020B0604020202020204" pitchFamily="34" charset="0"/>
              </a:rPr>
              <a:t>, 65–72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BFF6B-94C0-430B-91D1-B6FAD7C0D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865" y="4268728"/>
            <a:ext cx="2007197" cy="180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391ACF-5244-48CA-9FD7-D3C61D286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607" y="4121759"/>
            <a:ext cx="2007197" cy="180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9521D-DFC8-4613-87E9-AA17F7599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801" y="2117264"/>
            <a:ext cx="2019607" cy="1811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C3358-C8B8-40D8-9A8D-85DC9BE51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78" y="2147019"/>
            <a:ext cx="2007197" cy="1800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7DCB34-32EE-49CB-AB79-D7EE41670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671" y="2876216"/>
            <a:ext cx="2293940" cy="20576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EB3D5F-A53F-44A0-8559-A7D1CF07B722}"/>
              </a:ext>
            </a:extLst>
          </p:cNvPr>
          <p:cNvCxnSpPr/>
          <p:nvPr/>
        </p:nvCxnSpPr>
        <p:spPr bwMode="auto">
          <a:xfrm>
            <a:off x="3135946" y="4121759"/>
            <a:ext cx="500579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BBDD60-01D0-49AB-8D39-FA73EB749187}"/>
              </a:ext>
            </a:extLst>
          </p:cNvPr>
          <p:cNvCxnSpPr/>
          <p:nvPr/>
        </p:nvCxnSpPr>
        <p:spPr bwMode="auto">
          <a:xfrm>
            <a:off x="4936146" y="3417086"/>
            <a:ext cx="500579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190073-2226-4552-B66B-3C792E235C8C}"/>
              </a:ext>
            </a:extLst>
          </p:cNvPr>
          <p:cNvCxnSpPr/>
          <p:nvPr/>
        </p:nvCxnSpPr>
        <p:spPr bwMode="auto">
          <a:xfrm flipV="1">
            <a:off x="4936146" y="4569214"/>
            <a:ext cx="500579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6EF4BA-A57F-451E-B336-3B91C8552359}"/>
              </a:ext>
            </a:extLst>
          </p:cNvPr>
          <p:cNvCxnSpPr/>
          <p:nvPr/>
        </p:nvCxnSpPr>
        <p:spPr bwMode="auto">
          <a:xfrm flipH="1">
            <a:off x="7452949" y="3417086"/>
            <a:ext cx="500579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13646F-C280-4553-AE48-23911D5D7D89}"/>
              </a:ext>
            </a:extLst>
          </p:cNvPr>
          <p:cNvCxnSpPr/>
          <p:nvPr/>
        </p:nvCxnSpPr>
        <p:spPr bwMode="auto">
          <a:xfrm flipH="1" flipV="1">
            <a:off x="7452949" y="4568259"/>
            <a:ext cx="500579" cy="2160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2485E80-81B1-419E-8A7E-22E8CAFFA771}"/>
              </a:ext>
            </a:extLst>
          </p:cNvPr>
          <p:cNvSpPr/>
          <p:nvPr/>
        </p:nvSpPr>
        <p:spPr bwMode="auto">
          <a:xfrm>
            <a:off x="1260261" y="3777126"/>
            <a:ext cx="1875685" cy="12241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BC4B27B-713A-48D9-8E11-C3A00722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15" y="3993150"/>
            <a:ext cx="1596380" cy="9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FCB73E8C-4E71-4391-9C0D-AFE19034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89" y="3428580"/>
            <a:ext cx="257810" cy="1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9A6D-D5E0-44AB-AFE8-F9B84B8BD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1600" dirty="0">
                <a:cs typeface="Arial" panose="020B0604020202020204" pitchFamily="34" charset="0"/>
              </a:rPr>
              <a:t>Molecule is broken down into fragments</a:t>
            </a:r>
          </a:p>
          <a:p>
            <a:r>
              <a:rPr lang="en-GB" sz="1600" dirty="0" err="1">
                <a:cs typeface="Arial" panose="020B0604020202020204" pitchFamily="34" charset="0"/>
              </a:rPr>
              <a:t>IsoStar</a:t>
            </a:r>
            <a:r>
              <a:rPr lang="en-GB" sz="1600" dirty="0">
                <a:cs typeface="Arial" panose="020B0604020202020204" pitchFamily="34" charset="0"/>
              </a:rPr>
              <a:t> maps for each fragment are combined to give the Full Interaction Map</a:t>
            </a: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endParaRPr lang="en-GB" sz="1600" dirty="0">
              <a:cs typeface="Arial" panose="020B0604020202020204" pitchFamily="34" charset="0"/>
            </a:endParaRPr>
          </a:p>
          <a:p>
            <a:r>
              <a:rPr lang="en-GB" sz="1600" dirty="0">
                <a:cs typeface="Arial" panose="020B0604020202020204" pitchFamily="34" charset="0"/>
              </a:rPr>
              <a:t>Multiple maps can be generated for different probes</a:t>
            </a:r>
          </a:p>
        </p:txBody>
      </p:sp>
    </p:spTree>
    <p:extLst>
      <p:ext uri="{BB962C8B-B14F-4D97-AF65-F5344CB8AC3E}">
        <p14:creationId xmlns:p14="http://schemas.microsoft.com/office/powerpoint/2010/main" val="918301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ACDE-1DBC-4701-B853-426AA3ABC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our workflows fit?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502B5-25C9-4298-93AF-5C8AFCBE1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FBFC53-2F0F-4EB0-A73B-2DB35E778B02}"/>
              </a:ext>
            </a:extLst>
          </p:cNvPr>
          <p:cNvGrpSpPr/>
          <p:nvPr/>
        </p:nvGrpSpPr>
        <p:grpSpPr>
          <a:xfrm>
            <a:off x="1824038" y="1730350"/>
            <a:ext cx="8543923" cy="3184922"/>
            <a:chOff x="1552991" y="1821709"/>
            <a:chExt cx="8543923" cy="3184922"/>
          </a:xfrm>
        </p:grpSpPr>
        <p:pic>
          <p:nvPicPr>
            <p:cNvPr id="6" name="Content Placeholder 3">
              <a:extLst>
                <a:ext uri="{FF2B5EF4-FFF2-40B4-BE49-F238E27FC236}">
                  <a16:creationId xmlns:a16="http://schemas.microsoft.com/office/drawing/2014/main" id="{418B8E98-7324-4C98-8077-479E2FD8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5975585" y="2360549"/>
              <a:ext cx="1605858" cy="1353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 descr="C:\Users\feeder\JOBGEN.png">
              <a:extLst>
                <a:ext uri="{FF2B5EF4-FFF2-40B4-BE49-F238E27FC236}">
                  <a16:creationId xmlns:a16="http://schemas.microsoft.com/office/drawing/2014/main" id="{E5E4D6B2-0FFF-4936-9E77-B2B1187569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71" r="8401"/>
            <a:stretch/>
          </p:blipFill>
          <p:spPr bwMode="auto">
            <a:xfrm>
              <a:off x="1552991" y="2121538"/>
              <a:ext cx="1946560" cy="183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2AE8DF-538C-467C-B5F5-6EE91225E645}"/>
                </a:ext>
              </a:extLst>
            </p:cNvPr>
            <p:cNvSpPr txBox="1"/>
            <p:nvPr/>
          </p:nvSpPr>
          <p:spPr>
            <a:xfrm>
              <a:off x="1640452" y="4483411"/>
              <a:ext cx="1771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Molecule</a:t>
              </a:r>
            </a:p>
          </p:txBody>
        </p:sp>
        <p:pic>
          <p:nvPicPr>
            <p:cNvPr id="9" name="Picture 4" descr="C:\Users\feeder\JOBGEN_2.png">
              <a:extLst>
                <a:ext uri="{FF2B5EF4-FFF2-40B4-BE49-F238E27FC236}">
                  <a16:creationId xmlns:a16="http://schemas.microsoft.com/office/drawing/2014/main" id="{85BB1BAF-726D-4B46-98EA-C469E3091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59" t="7871" r="29020" b="8120"/>
            <a:stretch/>
          </p:blipFill>
          <p:spPr bwMode="auto">
            <a:xfrm>
              <a:off x="4041387" y="1821709"/>
              <a:ext cx="1466869" cy="2430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DDE319-F5F6-4C63-8760-A3A41AC0E1E9}"/>
                </a:ext>
              </a:extLst>
            </p:cNvPr>
            <p:cNvSpPr txBox="1"/>
            <p:nvPr/>
          </p:nvSpPr>
          <p:spPr>
            <a:xfrm>
              <a:off x="4202381" y="4483410"/>
              <a:ext cx="11448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Form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AD7007-9AC5-4AAC-9622-5CBC4279795A}"/>
                </a:ext>
              </a:extLst>
            </p:cNvPr>
            <p:cNvSpPr txBox="1"/>
            <p:nvPr/>
          </p:nvSpPr>
          <p:spPr>
            <a:xfrm>
              <a:off x="6010683" y="4483410"/>
              <a:ext cx="15356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Particle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1FE6E0-C134-4850-B0DA-D05239C2B739}"/>
                </a:ext>
              </a:extLst>
            </p:cNvPr>
            <p:cNvSpPr txBox="1"/>
            <p:nvPr/>
          </p:nvSpPr>
          <p:spPr>
            <a:xfrm>
              <a:off x="8074699" y="4483410"/>
              <a:ext cx="20222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Properties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3122F2-7C57-45B0-ABCB-54FA7234D8D5}"/>
                </a:ext>
              </a:extLst>
            </p:cNvPr>
            <p:cNvCxnSpPr>
              <a:stCxn id="7" idx="3"/>
              <a:endCxn id="9" idx="1"/>
            </p:cNvCxnSpPr>
            <p:nvPr/>
          </p:nvCxnSpPr>
          <p:spPr bwMode="auto">
            <a:xfrm flipV="1">
              <a:off x="3499551" y="3037115"/>
              <a:ext cx="541836" cy="1"/>
            </a:xfrm>
            <a:prstGeom prst="straightConnector1">
              <a:avLst/>
            </a:prstGeom>
            <a:solidFill>
              <a:srgbClr val="FF9900"/>
            </a:solidFill>
            <a:ln w="69850" cap="flat" cmpd="sng" algn="ctr">
              <a:solidFill>
                <a:srgbClr val="000000">
                  <a:lumMod val="85000"/>
                  <a:lumOff val="15000"/>
                </a:srgb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58C1C68-9B34-4A4F-ADB6-DE6D96522D5C}"/>
                </a:ext>
              </a:extLst>
            </p:cNvPr>
            <p:cNvCxnSpPr>
              <a:stCxn id="9" idx="3"/>
              <a:endCxn id="6" idx="1"/>
            </p:cNvCxnSpPr>
            <p:nvPr/>
          </p:nvCxnSpPr>
          <p:spPr bwMode="auto">
            <a:xfrm>
              <a:off x="5508256" y="3037115"/>
              <a:ext cx="467329" cy="1"/>
            </a:xfrm>
            <a:prstGeom prst="straightConnector1">
              <a:avLst/>
            </a:prstGeom>
            <a:solidFill>
              <a:srgbClr val="FF9900"/>
            </a:solidFill>
            <a:ln w="76200" cap="flat" cmpd="sng" algn="ctr">
              <a:solidFill>
                <a:srgbClr val="000000">
                  <a:lumMod val="85000"/>
                  <a:lumOff val="15000"/>
                </a:srgb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F2B696-EC1D-479A-9EB0-88FBD7B95696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7581443" y="3037115"/>
              <a:ext cx="493256" cy="1"/>
            </a:xfrm>
            <a:prstGeom prst="straightConnector1">
              <a:avLst/>
            </a:prstGeom>
            <a:solidFill>
              <a:srgbClr val="FF9900"/>
            </a:solidFill>
            <a:ln w="76200" cap="flat" cmpd="sng" algn="ctr">
              <a:solidFill>
                <a:srgbClr val="000000">
                  <a:lumMod val="85000"/>
                  <a:lumOff val="15000"/>
                </a:srgbClr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FBBE67-43D8-4196-A7DD-967E24D9F536}"/>
                </a:ext>
              </a:extLst>
            </p:cNvPr>
            <p:cNvGrpSpPr/>
            <p:nvPr/>
          </p:nvGrpSpPr>
          <p:grpSpPr>
            <a:xfrm>
              <a:off x="8344258" y="2273186"/>
              <a:ext cx="1483097" cy="1527857"/>
              <a:chOff x="7071950" y="2816722"/>
              <a:chExt cx="1483097" cy="152785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B870DA6-CDC9-482E-9225-DCD673CA7671}"/>
                  </a:ext>
                </a:extLst>
              </p:cNvPr>
              <p:cNvGrpSpPr/>
              <p:nvPr/>
            </p:nvGrpSpPr>
            <p:grpSpPr>
              <a:xfrm>
                <a:off x="7071950" y="2816722"/>
                <a:ext cx="1483097" cy="1527857"/>
                <a:chOff x="7071950" y="2816722"/>
                <a:chExt cx="1483097" cy="152785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D3F8E8F-0DD2-4389-81A8-B0AA8B331CA5}"/>
                    </a:ext>
                  </a:extLst>
                </p:cNvPr>
                <p:cNvGrpSpPr/>
                <p:nvPr/>
              </p:nvGrpSpPr>
              <p:grpSpPr>
                <a:xfrm>
                  <a:off x="7071950" y="3563530"/>
                  <a:ext cx="781049" cy="781049"/>
                  <a:chOff x="6964978" y="2607277"/>
                  <a:chExt cx="1737301" cy="1737301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0E29B041-B477-4B33-A4D6-0B1ACEAA3D49}"/>
                      </a:ext>
                    </a:extLst>
                  </p:cNvPr>
                  <p:cNvSpPr/>
                  <p:nvPr/>
                </p:nvSpPr>
                <p:spPr bwMode="auto">
                  <a:xfrm rot="8294050">
                    <a:off x="6964978" y="2607277"/>
                    <a:ext cx="1737301" cy="1737301"/>
                  </a:xfrm>
                  <a:prstGeom prst="ellipse">
                    <a:avLst/>
                  </a:prstGeom>
                  <a:noFill/>
                  <a:ln w="127000" cap="flat" cmpd="sng" algn="ctr">
                    <a:solidFill>
                      <a:srgbClr val="FFFFFF">
                        <a:lumMod val="50000"/>
                      </a:srgbClr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24" name="Circle: Hollow 23">
                    <a:extLst>
                      <a:ext uri="{FF2B5EF4-FFF2-40B4-BE49-F238E27FC236}">
                        <a16:creationId xmlns:a16="http://schemas.microsoft.com/office/drawing/2014/main" id="{1332FA1C-B317-4531-A128-810D7083FB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91964" y="2634263"/>
                    <a:ext cx="1683329" cy="1683329"/>
                  </a:xfrm>
                  <a:prstGeom prst="donut">
                    <a:avLst>
                      <a:gd name="adj" fmla="val 6792"/>
                    </a:avLst>
                  </a:prstGeom>
                  <a:solidFill>
                    <a:srgbClr val="FFFFFF">
                      <a:lumMod val="50000"/>
                    </a:srgbClr>
                  </a:solidFill>
                  <a:ln w="12700" cap="flat" cmpd="sng" algn="ctr">
                    <a:solidFill>
                      <a:srgbClr val="FFFFFF">
                        <a:lumMod val="50000"/>
                      </a:srgbClr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D3E813F-CE3E-46DC-8FED-3A066871A767}"/>
                    </a:ext>
                  </a:extLst>
                </p:cNvPr>
                <p:cNvGrpSpPr/>
                <p:nvPr/>
              </p:nvGrpSpPr>
              <p:grpSpPr>
                <a:xfrm>
                  <a:off x="7614178" y="2816722"/>
                  <a:ext cx="940869" cy="940869"/>
                  <a:chOff x="7758958" y="1928200"/>
                  <a:chExt cx="1264300" cy="1264300"/>
                </a:xfrm>
              </p:grpSpPr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C2F26A41-B3F5-4A61-8B86-C4D9BCF2BC20}"/>
                      </a:ext>
                    </a:extLst>
                  </p:cNvPr>
                  <p:cNvSpPr/>
                  <p:nvPr/>
                </p:nvSpPr>
                <p:spPr bwMode="auto">
                  <a:xfrm rot="19164976">
                    <a:off x="7758958" y="1928200"/>
                    <a:ext cx="1264300" cy="1264300"/>
                  </a:xfrm>
                  <a:prstGeom prst="ellipse">
                    <a:avLst/>
                  </a:prstGeom>
                  <a:noFill/>
                  <a:ln w="127000" cap="flat" cmpd="sng" algn="ctr">
                    <a:solidFill>
                      <a:srgbClr val="000000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sp>
                <p:nvSpPr>
                  <p:cNvPr id="22" name="Circle: Hollow 21">
                    <a:extLst>
                      <a:ext uri="{FF2B5EF4-FFF2-40B4-BE49-F238E27FC236}">
                        <a16:creationId xmlns:a16="http://schemas.microsoft.com/office/drawing/2014/main" id="{78FBF2AC-EF6A-4ED4-944F-C3B100587C19}"/>
                      </a:ext>
                    </a:extLst>
                  </p:cNvPr>
                  <p:cNvSpPr/>
                  <p:nvPr/>
                </p:nvSpPr>
                <p:spPr bwMode="auto">
                  <a:xfrm rot="9277946">
                    <a:off x="7778597" y="1947839"/>
                    <a:ext cx="1225023" cy="1225023"/>
                  </a:xfrm>
                  <a:prstGeom prst="donut">
                    <a:avLst>
                      <a:gd name="adj" fmla="val 6792"/>
                    </a:avLst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</p:grpSp>
          </p:grpSp>
          <p:pic>
            <p:nvPicPr>
              <p:cNvPr id="18" name="Content Placeholder 3">
                <a:extLst>
                  <a:ext uri="{FF2B5EF4-FFF2-40B4-BE49-F238E27FC236}">
                    <a16:creationId xmlns:a16="http://schemas.microsoft.com/office/drawing/2014/main" id="{65235842-B77D-434D-BE77-789391744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28" b="93385" l="3279" r="93770">
                            <a14:foregroundMark x1="7213" y1="71595" x2="7213" y2="71595"/>
                            <a14:foregroundMark x1="3279" y1="74708" x2="3279" y2="74708"/>
                            <a14:foregroundMark x1="36066" y1="89105" x2="36066" y2="89105"/>
                            <a14:foregroundMark x1="47541" y1="94163" x2="47541" y2="94163"/>
                            <a14:foregroundMark x1="89508" y1="31907" x2="89508" y2="31907"/>
                            <a14:foregroundMark x1="93770" y1="29572" x2="93770" y2="2957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 bwMode="auto">
              <a:xfrm>
                <a:off x="7203063" y="3066283"/>
                <a:ext cx="1220871" cy="10287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C73D00-A143-4686-ABFD-339B6308AE67}"/>
              </a:ext>
            </a:extLst>
          </p:cNvPr>
          <p:cNvSpPr txBox="1"/>
          <p:nvPr/>
        </p:nvSpPr>
        <p:spPr>
          <a:xfrm>
            <a:off x="1634127" y="4915271"/>
            <a:ext cx="5030624" cy="523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/>
              <a:t>Solid Form Informatics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36F00-F248-425B-BF5C-F0C0144D8E57}"/>
              </a:ext>
            </a:extLst>
          </p:cNvPr>
          <p:cNvSpPr txBox="1"/>
          <p:nvPr/>
        </p:nvSpPr>
        <p:spPr>
          <a:xfrm>
            <a:off x="5194169" y="5497824"/>
            <a:ext cx="545476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/>
              <a:t>Particle Informatics</a:t>
            </a:r>
          </a:p>
        </p:txBody>
      </p:sp>
    </p:spTree>
    <p:extLst>
      <p:ext uri="{BB962C8B-B14F-4D97-AF65-F5344CB8AC3E}">
        <p14:creationId xmlns:p14="http://schemas.microsoft.com/office/powerpoint/2010/main" val="326162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B3C3E"/>
      </a:dk1>
      <a:lt1>
        <a:sysClr val="window" lastClr="FFFFFF"/>
      </a:lt1>
      <a:dk2>
        <a:srgbClr val="139CEB"/>
      </a:dk2>
      <a:lt2>
        <a:srgbClr val="FDB210"/>
      </a:lt2>
      <a:accent1>
        <a:srgbClr val="139CEB"/>
      </a:accent1>
      <a:accent2>
        <a:srgbClr val="1D3C3E"/>
      </a:accent2>
      <a:accent3>
        <a:srgbClr val="FDB210"/>
      </a:accent3>
      <a:accent4>
        <a:srgbClr val="F0F0F2"/>
      </a:accent4>
      <a:accent5>
        <a:srgbClr val="AEAFB3"/>
      </a:accent5>
      <a:accent6>
        <a:srgbClr val="B8E4FA"/>
      </a:accent6>
      <a:hlink>
        <a:srgbClr val="5F5F5F"/>
      </a:hlink>
      <a:folHlink>
        <a:srgbClr val="2D2D2D"/>
      </a:folHlink>
    </a:clrScheme>
    <a:fontScheme name="Montserrat">
      <a:majorFont>
        <a:latin typeface="Montserrat SemiBold"/>
        <a:ea typeface="Montserrat SemiBold"/>
        <a:cs typeface="Montserrat SemiBold"/>
      </a:majorFont>
      <a:minorFont>
        <a:latin typeface="Montserrat Light"/>
        <a:ea typeface="Helvetica Neue Medium"/>
        <a:cs typeface="Helvetica Neue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3260108-F9E9-438C-B690-C8D5673C9F88}" vid="{58C3AFCF-DFC8-4A77-8B1F-34F2BA6069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CCDC slide deck template</Template>
  <TotalTime>1185</TotalTime>
  <Words>831</Words>
  <Application>Microsoft Office PowerPoint</Application>
  <PresentationFormat>Widescreen</PresentationFormat>
  <Paragraphs>198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Late stage ideas from early development</vt:lpstr>
      <vt:lpstr>Structural Informatics</vt:lpstr>
      <vt:lpstr>The Cambridge Structural Database (CSD)</vt:lpstr>
      <vt:lpstr>Characteristics that influence stability</vt:lpstr>
      <vt:lpstr>CSD derived knowledge bases</vt:lpstr>
      <vt:lpstr>Intramolecular geometries</vt:lpstr>
      <vt:lpstr>Intermolecular interactions</vt:lpstr>
      <vt:lpstr>Combining plots into Full Interaction Maps</vt:lpstr>
      <vt:lpstr>Where do our workflows fit?</vt:lpstr>
      <vt:lpstr>CSD-Materials</vt:lpstr>
      <vt:lpstr>The “Health Check” methodology</vt:lpstr>
      <vt:lpstr>CSD-Particle</vt:lpstr>
      <vt:lpstr>Particle Informatics</vt:lpstr>
      <vt:lpstr>Particle Informatics</vt:lpstr>
      <vt:lpstr>Ibuprofen punch sticking</vt:lpstr>
      <vt:lpstr>Particle  properties</vt:lpstr>
      <vt:lpstr>The digital future?</vt:lpstr>
      <vt:lpstr>Morphology landscape</vt:lpstr>
      <vt:lpstr>Morphology landscape</vt:lpstr>
      <vt:lpstr>Morphology landscape</vt:lpstr>
      <vt:lpstr>How early could we go?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Maloney</dc:creator>
  <cp:lastModifiedBy>Andy Maloney</cp:lastModifiedBy>
  <cp:revision>10</cp:revision>
  <dcterms:created xsi:type="dcterms:W3CDTF">2022-11-07T11:34:28Z</dcterms:created>
  <dcterms:modified xsi:type="dcterms:W3CDTF">2022-11-16T20:06:46Z</dcterms:modified>
</cp:coreProperties>
</file>