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261" r:id="rId3"/>
    <p:sldId id="265" r:id="rId4"/>
    <p:sldId id="262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726" autoAdjust="0"/>
  </p:normalViewPr>
  <p:slideViewPr>
    <p:cSldViewPr snapToGrid="0">
      <p:cViewPr varScale="1">
        <p:scale>
          <a:sx n="94" d="100"/>
          <a:sy n="94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Little" userId="51e65f99-a430-4006-9172-6713412bd68b" providerId="ADAL" clId="{C83F9A94-981A-4EA9-AB28-4D2829043A4B}"/>
    <pc:docChg chg="modSld">
      <pc:chgData name="Stuart Little" userId="51e65f99-a430-4006-9172-6713412bd68b" providerId="ADAL" clId="{C83F9A94-981A-4EA9-AB28-4D2829043A4B}" dt="2022-11-17T16:35:23.169" v="2" actId="6549"/>
      <pc:docMkLst>
        <pc:docMk/>
      </pc:docMkLst>
      <pc:sldChg chg="modNotesTx">
        <pc:chgData name="Stuart Little" userId="51e65f99-a430-4006-9172-6713412bd68b" providerId="ADAL" clId="{C83F9A94-981A-4EA9-AB28-4D2829043A4B}" dt="2022-11-17T16:35:23.169" v="2" actId="6549"/>
        <pc:sldMkLst>
          <pc:docMk/>
          <pc:sldMk cId="2221361079" sldId="259"/>
        </pc:sldMkLst>
      </pc:sldChg>
      <pc:sldChg chg="modNotesTx">
        <pc:chgData name="Stuart Little" userId="51e65f99-a430-4006-9172-6713412bd68b" providerId="ADAL" clId="{C83F9A94-981A-4EA9-AB28-4D2829043A4B}" dt="2022-11-17T16:35:16.468" v="1" actId="6549"/>
        <pc:sldMkLst>
          <pc:docMk/>
          <pc:sldMk cId="2924127763" sldId="262"/>
        </pc:sldMkLst>
      </pc:sldChg>
      <pc:sldChg chg="modNotesTx">
        <pc:chgData name="Stuart Little" userId="51e65f99-a430-4006-9172-6713412bd68b" providerId="ADAL" clId="{C83F9A94-981A-4EA9-AB28-4D2829043A4B}" dt="2022-11-17T16:35:12.270" v="0" actId="6549"/>
        <pc:sldMkLst>
          <pc:docMk/>
          <pc:sldMk cId="3685733519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96B57-DEC4-4F65-9B68-B1938E60EC7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8FA30-24BB-405E-9031-FC7EDB3E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2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8FA30-24BB-405E-9031-FC7EDB3E7E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2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8FA30-24BB-405E-9031-FC7EDB3E7E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25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8FA30-24BB-405E-9031-FC7EDB3E7E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5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-Title-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38223E70-2448-E94F-9730-D232DB389C75}"/>
              </a:ext>
            </a:extLst>
          </p:cNvPr>
          <p:cNvSpPr/>
          <p:nvPr/>
        </p:nvSpPr>
        <p:spPr>
          <a:xfrm>
            <a:off x="-1081741" y="381001"/>
            <a:ext cx="2163481" cy="216348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658060-E772-4C4D-8B75-AC1AC79E805E}"/>
              </a:ext>
            </a:extLst>
          </p:cNvPr>
          <p:cNvSpPr/>
          <p:nvPr/>
        </p:nvSpPr>
        <p:spPr>
          <a:xfrm>
            <a:off x="-1081741" y="1905001"/>
            <a:ext cx="2163481" cy="216348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852206-965C-484F-9BD7-D6D999AAD003}"/>
              </a:ext>
            </a:extLst>
          </p:cNvPr>
          <p:cNvSpPr/>
          <p:nvPr/>
        </p:nvSpPr>
        <p:spPr>
          <a:xfrm>
            <a:off x="-1081741" y="3548529"/>
            <a:ext cx="2163481" cy="2163481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F61552-875A-8D4F-B856-CB584CAB7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68"/>
          <a:stretch/>
        </p:blipFill>
        <p:spPr>
          <a:xfrm>
            <a:off x="0" y="43561"/>
            <a:ext cx="12192000" cy="6858000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F42533-2615-8544-A13D-848122F362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714" y="3871495"/>
            <a:ext cx="2912287" cy="294294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2EFE3-04E0-AC47-9762-32C6CB55115D}"/>
              </a:ext>
            </a:extLst>
          </p:cNvPr>
          <p:cNvCxnSpPr>
            <a:cxnSpLocks/>
          </p:cNvCxnSpPr>
          <p:nvPr/>
        </p:nvCxnSpPr>
        <p:spPr>
          <a:xfrm>
            <a:off x="2203423" y="3194740"/>
            <a:ext cx="8976716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accent2"/>
                </a:gs>
                <a:gs pos="100000">
                  <a:srgbClr val="172328">
                    <a:alpha val="0"/>
                  </a:srgbClr>
                </a:gs>
              </a:gsLst>
              <a:lin ang="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1985" y="1081157"/>
            <a:ext cx="9005283" cy="2074832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B949CCB-8408-0B41-9681-4ECA35605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1986" y="3338588"/>
            <a:ext cx="9005281" cy="1945216"/>
          </a:xfrm>
        </p:spPr>
        <p:txBody>
          <a:bodyPr>
            <a:normAutofit/>
          </a:bodyPr>
          <a:lstStyle>
            <a:lvl1pPr marL="0" indent="0" algn="l">
              <a:buNone/>
              <a:defRPr sz="3733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2F0A8-3421-334E-BADC-614DD9F7E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95" y="5664096"/>
            <a:ext cx="2370667" cy="643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3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MP - Imag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C61EEC8-0C67-4E4B-96F0-B7FBDEF4618C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302A3-5A86-F94A-8C70-62C2824E9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80" y="6326544"/>
            <a:ext cx="1331157" cy="361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2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 Closing 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42A08B-CEF5-E740-83FD-3BCB6DF76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074"/>
          <a:stretch/>
        </p:blipFill>
        <p:spPr>
          <a:xfrm>
            <a:off x="8652931" y="0"/>
            <a:ext cx="352687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9675E0-7E79-E54E-A96D-3AA16B72B5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36541" cy="6858000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 JMP Statistical Discovery LLC.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DB4AB-A9DE-4660-939A-CBDF75AC178E}"/>
              </a:ext>
            </a:extLst>
          </p:cNvPr>
          <p:cNvSpPr txBox="1"/>
          <p:nvPr/>
        </p:nvSpPr>
        <p:spPr>
          <a:xfrm>
            <a:off x="5416829" y="5517945"/>
            <a:ext cx="13867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jmp.com</a:t>
            </a:r>
            <a:endParaRPr lang="en-US" sz="2667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9442" y="1219200"/>
            <a:ext cx="8520925" cy="2074832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40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CAF26-4290-1247-AAD5-033633B8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07" y="4476663"/>
            <a:ext cx="2370667" cy="643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4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F6C8-77C9-4B13-AEEA-ECF3ABD08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0885C-DBE0-44DB-9665-343F05904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3F0C7-90A1-45F9-89CA-94203401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BAB8-B622-4A3D-8367-A6E86D828C3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3FB35-189B-42BB-8EE7-EA06646D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6E74A-83CA-4BAE-933E-4DEDB6B4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DBC-AB0E-4A93-BE07-258E8ABB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6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-Title-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38223E70-2448-E94F-9730-D232DB389C75}"/>
              </a:ext>
            </a:extLst>
          </p:cNvPr>
          <p:cNvSpPr/>
          <p:nvPr userDrawn="1"/>
        </p:nvSpPr>
        <p:spPr>
          <a:xfrm>
            <a:off x="-1081741" y="381001"/>
            <a:ext cx="2163481" cy="216348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658060-E772-4C4D-8B75-AC1AC79E805E}"/>
              </a:ext>
            </a:extLst>
          </p:cNvPr>
          <p:cNvSpPr/>
          <p:nvPr userDrawn="1"/>
        </p:nvSpPr>
        <p:spPr>
          <a:xfrm>
            <a:off x="-1081741" y="1905001"/>
            <a:ext cx="2163481" cy="2163481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852206-965C-484F-9BD7-D6D999AAD003}"/>
              </a:ext>
            </a:extLst>
          </p:cNvPr>
          <p:cNvSpPr/>
          <p:nvPr userDrawn="1"/>
        </p:nvSpPr>
        <p:spPr>
          <a:xfrm>
            <a:off x="-1081741" y="3548529"/>
            <a:ext cx="2163481" cy="2163481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F61552-875A-8D4F-B856-CB584CAB7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F42533-2615-8544-A13D-848122F362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714" y="3871495"/>
            <a:ext cx="2912287" cy="294294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2EFE3-04E0-AC47-9762-32C6CB55115D}"/>
              </a:ext>
            </a:extLst>
          </p:cNvPr>
          <p:cNvCxnSpPr>
            <a:cxnSpLocks/>
          </p:cNvCxnSpPr>
          <p:nvPr userDrawn="1"/>
        </p:nvCxnSpPr>
        <p:spPr>
          <a:xfrm>
            <a:off x="2203423" y="3194740"/>
            <a:ext cx="8976716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accent2"/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lin ang="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1985" y="1081157"/>
            <a:ext cx="9005283" cy="2074832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B949CCB-8408-0B41-9681-4ECA35605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1986" y="3338588"/>
            <a:ext cx="9005281" cy="1945216"/>
          </a:xfrm>
        </p:spPr>
        <p:txBody>
          <a:bodyPr>
            <a:normAutofit/>
          </a:bodyPr>
          <a:lstStyle>
            <a:lvl1pPr marL="0" indent="0" algn="l">
              <a:buNone/>
              <a:defRPr sz="3733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56D8F3-FDD9-A24F-8869-A5BA50885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95" y="5664096"/>
            <a:ext cx="2370667" cy="643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6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id="{B0C6AF5C-E29A-9E49-801E-0A1C09DFDE5F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F682C2-651C-4244-8DBD-2AF7A55FA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" y="223282"/>
            <a:ext cx="12192000" cy="663471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939AE4-A19C-1545-931A-C03F0E958833}"/>
              </a:ext>
            </a:extLst>
          </p:cNvPr>
          <p:cNvCxnSpPr>
            <a:cxnSpLocks/>
          </p:cNvCxnSpPr>
          <p:nvPr userDrawn="1"/>
        </p:nvCxnSpPr>
        <p:spPr>
          <a:xfrm>
            <a:off x="1344007" y="3156015"/>
            <a:ext cx="10047845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accent2"/>
                </a:gs>
                <a:gs pos="99000">
                  <a:schemeClr val="tx2">
                    <a:lumMod val="50000"/>
                    <a:alpha val="0"/>
                  </a:schemeClr>
                </a:gs>
              </a:gsLst>
              <a:lin ang="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0F8749FE-3F22-A74D-BFA3-F52F79FF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571" y="1687218"/>
            <a:ext cx="9730229" cy="143584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en-US" sz="4267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6419776C-EC96-594E-88F7-907788CC8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312" y="3285631"/>
            <a:ext cx="9800701" cy="194521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54622-C24F-074E-AA15-D3BC27A1F7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41" y="6347199"/>
            <a:ext cx="1254719" cy="340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6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75784"/>
            <a:ext cx="10515600" cy="6096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90E3477-4D35-BA41-8570-25B279CC8DFF}"/>
              </a:ext>
            </a:extLst>
          </p:cNvPr>
          <p:cNvSpPr/>
          <p:nvPr userDrawn="1"/>
        </p:nvSpPr>
        <p:spPr>
          <a:xfrm>
            <a:off x="9609175" y="-254803"/>
            <a:ext cx="132612" cy="132613"/>
          </a:xfrm>
          <a:custGeom>
            <a:avLst/>
            <a:gdLst>
              <a:gd name="connsiteX0" fmla="*/ 99459 w 99459"/>
              <a:gd name="connsiteY0" fmla="*/ 49730 h 99460"/>
              <a:gd name="connsiteX1" fmla="*/ 49730 w 99459"/>
              <a:gd name="connsiteY1" fmla="*/ 99460 h 99460"/>
              <a:gd name="connsiteX2" fmla="*/ 0 w 99459"/>
              <a:gd name="connsiteY2" fmla="*/ 49730 h 99460"/>
              <a:gd name="connsiteX3" fmla="*/ 49730 w 99459"/>
              <a:gd name="connsiteY3" fmla="*/ 0 h 99460"/>
              <a:gd name="connsiteX4" fmla="*/ 99459 w 99459"/>
              <a:gd name="connsiteY4" fmla="*/ 49730 h 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9" h="99460">
                <a:moveTo>
                  <a:pt x="99459" y="49730"/>
                </a:moveTo>
                <a:cubicBezTo>
                  <a:pt x="99459" y="77195"/>
                  <a:pt x="77195" y="99460"/>
                  <a:pt x="49730" y="99460"/>
                </a:cubicBezTo>
                <a:cubicBezTo>
                  <a:pt x="22265" y="99460"/>
                  <a:pt x="0" y="77195"/>
                  <a:pt x="0" y="49730"/>
                </a:cubicBezTo>
                <a:cubicBezTo>
                  <a:pt x="0" y="22265"/>
                  <a:pt x="22265" y="0"/>
                  <a:pt x="49730" y="0"/>
                </a:cubicBezTo>
                <a:cubicBezTo>
                  <a:pt x="77195" y="0"/>
                  <a:pt x="99459" y="22265"/>
                  <a:pt x="99459" y="4973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0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&amp; Subtit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147EB8-CA07-8641-AD22-FE0BD4DD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600"/>
          </a:xfrm>
        </p:spPr>
        <p:txBody>
          <a:bodyPr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5C81A-35D4-3042-949E-431FE9B2A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75784"/>
            <a:ext cx="10515600" cy="6096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4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Only - 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B72AFD-BA2F-B741-85B3-B2351B45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600"/>
          </a:xfrm>
        </p:spPr>
        <p:txBody>
          <a:bodyPr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mparison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2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2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FB117C-5DF2-7D4A-9AC5-F4B3B5F9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600"/>
          </a:xfrm>
        </p:spPr>
        <p:txBody>
          <a:bodyPr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B53E9A-F75D-2B41-AD79-4A273E558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75784"/>
            <a:ext cx="10515600" cy="6096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1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 with Caption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E60C6F-E980-EE42-AE99-4BF9E126C012}"/>
              </a:ext>
            </a:extLst>
          </p:cNvPr>
          <p:cNvSpPr/>
          <p:nvPr/>
        </p:nvSpPr>
        <p:spPr>
          <a:xfrm>
            <a:off x="0" y="0"/>
            <a:ext cx="4169664" cy="6858000"/>
          </a:xfrm>
          <a:prstGeom prst="rect">
            <a:avLst/>
          </a:prstGeom>
          <a:solidFill>
            <a:srgbClr val="445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F2FC9C-401F-5C4C-88BC-0A45460C4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5183"/>
            <a:ext cx="4169664" cy="461729"/>
          </a:xfrm>
        </p:spPr>
        <p:txBody>
          <a:bodyPr lIns="91440" rIns="91440" anchor="t" anchorCtr="0">
            <a:spAutoFit/>
          </a:bodyPr>
          <a:lstStyle>
            <a:lvl1pPr algn="ctr" defTabSz="243834">
              <a:spcBef>
                <a:spcPts val="0"/>
              </a:spcBef>
              <a:defRPr sz="2667" baseline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DB52DD-F50B-834D-99B3-5D1C55A9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498" y="1074360"/>
            <a:ext cx="3448908" cy="281531"/>
          </a:xfrm>
        </p:spPr>
        <p:txBody>
          <a:bodyPr wrap="square" lIns="0" tIns="0" rIns="0" bIns="0" anchor="t" anchorCtr="0">
            <a:spAutoFit/>
          </a:bodyPr>
          <a:lstStyle>
            <a:lvl1pPr marL="0" indent="-243834" algn="l">
              <a:buFont typeface="Arial" pitchFamily="34" charset="0"/>
              <a:buNone/>
              <a:defRPr sz="2133" b="0" cap="none" baseline="0">
                <a:solidFill>
                  <a:schemeClr val="bg1">
                    <a:lumMod val="8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4D2804-3DAD-EE40-936A-43F13F80C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9664" y="850213"/>
            <a:ext cx="8022336" cy="36576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400" b="0" cap="none" baseline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A0DAF33-5110-D340-8044-FA8F4990F8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69664" y="1482811"/>
            <a:ext cx="8022336" cy="5365176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 sz="2667" baseline="0">
                <a:solidFill>
                  <a:schemeClr val="bg1"/>
                </a:solidFill>
              </a:defRPr>
            </a:lvl1pPr>
            <a:lvl2pPr>
              <a:buClr>
                <a:schemeClr val="accent2">
                  <a:lumMod val="60000"/>
                  <a:lumOff val="40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41ED34-FEB5-C146-83AC-389AC6CD97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9834" y="305183"/>
            <a:ext cx="8022167" cy="546100"/>
          </a:xfrm>
        </p:spPr>
        <p:txBody>
          <a:bodyPr>
            <a:noAutofit/>
          </a:bodyPr>
          <a:lstStyle>
            <a:lvl1pPr marL="0" indent="0" algn="ctr">
              <a:buNone/>
              <a:defRPr sz="3733" b="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A477C-EDC9-D846-BF71-A2162B41096B}"/>
              </a:ext>
            </a:extLst>
          </p:cNvPr>
          <p:cNvSpPr/>
          <p:nvPr userDrawn="1"/>
        </p:nvSpPr>
        <p:spPr>
          <a:xfrm>
            <a:off x="0" y="6200832"/>
            <a:ext cx="12192000" cy="6571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DE41D58-EC62-014A-B1F4-13031987F06B}"/>
              </a:ext>
            </a:extLst>
          </p:cNvPr>
          <p:cNvSpPr txBox="1"/>
          <p:nvPr userDrawn="1"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CBC545F5-4608-424C-9A68-C0D8A1EDBCA8}"/>
              </a:ext>
            </a:extLst>
          </p:cNvPr>
          <p:cNvSpPr txBox="1"/>
          <p:nvPr userDrawn="1"/>
        </p:nvSpPr>
        <p:spPr>
          <a:xfrm>
            <a:off x="2974171" y="6186678"/>
            <a:ext cx="6231467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25104"/>
            <a:r>
              <a:rPr lang="en-US" sz="2667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705F04-EBCF-524E-B331-A13E39DFE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41" y="6347199"/>
            <a:ext cx="1254719" cy="340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9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 -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id="{B0C6AF5C-E29A-9E49-801E-0A1C09DFDE5F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F682C2-651C-4244-8DBD-2AF7A55FA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1"/>
          <a:stretch/>
        </p:blipFill>
        <p:spPr>
          <a:xfrm>
            <a:off x="-3060" y="257717"/>
            <a:ext cx="12192000" cy="660028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939AE4-A19C-1545-931A-C03F0E958833}"/>
              </a:ext>
            </a:extLst>
          </p:cNvPr>
          <p:cNvCxnSpPr>
            <a:cxnSpLocks/>
          </p:cNvCxnSpPr>
          <p:nvPr/>
        </p:nvCxnSpPr>
        <p:spPr>
          <a:xfrm>
            <a:off x="1344007" y="3156015"/>
            <a:ext cx="9661007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accent2"/>
                </a:gs>
                <a:gs pos="100000">
                  <a:srgbClr val="172328">
                    <a:alpha val="0"/>
                  </a:srgbClr>
                </a:gs>
              </a:gsLst>
              <a:lin ang="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0F8749FE-3F22-A74D-BFA3-F52F79FF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571" y="1687218"/>
            <a:ext cx="9730229" cy="143584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en-US" sz="4267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6419776C-EC96-594E-88F7-907788CC8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312" y="3285631"/>
            <a:ext cx="9800701" cy="194521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39CF3-3DEB-5643-8E43-1C84ED8E3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41" y="6347199"/>
            <a:ext cx="1254719" cy="340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6492C8-F2B6-994C-93E7-13EF75C49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2203" y="2335948"/>
            <a:ext cx="4476749" cy="1363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28BF588-A539-E84D-BAE7-8D1EE1761D7B}"/>
              </a:ext>
            </a:extLst>
          </p:cNvPr>
          <p:cNvSpPr/>
          <p:nvPr/>
        </p:nvSpPr>
        <p:spPr>
          <a:xfrm>
            <a:off x="4166918" y="-1"/>
            <a:ext cx="4006609" cy="6858000"/>
          </a:xfrm>
          <a:custGeom>
            <a:avLst/>
            <a:gdLst>
              <a:gd name="connsiteX0" fmla="*/ 2952243 w 3004957"/>
              <a:gd name="connsiteY0" fmla="*/ 0 h 5143500"/>
              <a:gd name="connsiteX1" fmla="*/ 3004957 w 3004957"/>
              <a:gd name="connsiteY1" fmla="*/ 0 h 5143500"/>
              <a:gd name="connsiteX2" fmla="*/ 52714 w 3004957"/>
              <a:gd name="connsiteY2" fmla="*/ 5143500 h 5143500"/>
              <a:gd name="connsiteX3" fmla="*/ 0 w 3004957"/>
              <a:gd name="connsiteY3" fmla="*/ 5143500 h 5143500"/>
              <a:gd name="connsiteX4" fmla="*/ 2952243 w 300495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57" h="5143500">
                <a:moveTo>
                  <a:pt x="2952243" y="0"/>
                </a:moveTo>
                <a:lnTo>
                  <a:pt x="3004957" y="0"/>
                </a:lnTo>
                <a:lnTo>
                  <a:pt x="52714" y="5143500"/>
                </a:lnTo>
                <a:lnTo>
                  <a:pt x="0" y="5143500"/>
                </a:lnTo>
                <a:lnTo>
                  <a:pt x="2952243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1"/>
              </a:gs>
              <a:gs pos="100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10B4187-0EBC-5A45-8561-21E3AF78A755}"/>
              </a:ext>
            </a:extLst>
          </p:cNvPr>
          <p:cNvSpPr txBox="1"/>
          <p:nvPr userDrawn="1"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0C0E4-ECBA-5946-9BAC-DC37C6728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410" y="0"/>
            <a:ext cx="8109180" cy="6858000"/>
          </a:xfrm>
          <a:custGeom>
            <a:avLst/>
            <a:gdLst>
              <a:gd name="connsiteX0" fmla="*/ 0 w 3125788"/>
              <a:gd name="connsiteY0" fmla="*/ 5143500 h 5143500"/>
              <a:gd name="connsiteX1" fmla="*/ 781447 w 3125788"/>
              <a:gd name="connsiteY1" fmla="*/ 0 h 5143500"/>
              <a:gd name="connsiteX2" fmla="*/ 2344341 w 3125788"/>
              <a:gd name="connsiteY2" fmla="*/ 0 h 5143500"/>
              <a:gd name="connsiteX3" fmla="*/ 3125788 w 3125788"/>
              <a:gd name="connsiteY3" fmla="*/ 5143500 h 5143500"/>
              <a:gd name="connsiteX4" fmla="*/ 0 w 3125788"/>
              <a:gd name="connsiteY4" fmla="*/ 5143500 h 5143500"/>
              <a:gd name="connsiteX0" fmla="*/ 0 w 6074828"/>
              <a:gd name="connsiteY0" fmla="*/ 5143500 h 5143500"/>
              <a:gd name="connsiteX1" fmla="*/ 781447 w 6074828"/>
              <a:gd name="connsiteY1" fmla="*/ 0 h 5143500"/>
              <a:gd name="connsiteX2" fmla="*/ 6074828 w 6074828"/>
              <a:gd name="connsiteY2" fmla="*/ 0 h 5143500"/>
              <a:gd name="connsiteX3" fmla="*/ 3125788 w 6074828"/>
              <a:gd name="connsiteY3" fmla="*/ 5143500 h 5143500"/>
              <a:gd name="connsiteX4" fmla="*/ 0 w 6074828"/>
              <a:gd name="connsiteY4" fmla="*/ 5143500 h 5143500"/>
              <a:gd name="connsiteX0" fmla="*/ 7057 w 6081885"/>
              <a:gd name="connsiteY0" fmla="*/ 5143500 h 5143500"/>
              <a:gd name="connsiteX1" fmla="*/ 0 w 6081885"/>
              <a:gd name="connsiteY1" fmla="*/ 0 h 5143500"/>
              <a:gd name="connsiteX2" fmla="*/ 6081885 w 6081885"/>
              <a:gd name="connsiteY2" fmla="*/ 0 h 5143500"/>
              <a:gd name="connsiteX3" fmla="*/ 3132845 w 6081885"/>
              <a:gd name="connsiteY3" fmla="*/ 5143500 h 5143500"/>
              <a:gd name="connsiteX4" fmla="*/ 7057 w 608188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885" h="5143500">
                <a:moveTo>
                  <a:pt x="7057" y="5143500"/>
                </a:moveTo>
                <a:cubicBezTo>
                  <a:pt x="4705" y="3429000"/>
                  <a:pt x="2352" y="1714500"/>
                  <a:pt x="0" y="0"/>
                </a:cubicBezTo>
                <a:lnTo>
                  <a:pt x="6081885" y="0"/>
                </a:lnTo>
                <a:lnTo>
                  <a:pt x="3132845" y="5143500"/>
                </a:lnTo>
                <a:lnTo>
                  <a:pt x="7057" y="5143500"/>
                </a:lnTo>
                <a:close/>
              </a:path>
            </a:pathLst>
          </a:custGeom>
        </p:spPr>
        <p:txBody>
          <a:bodyPr/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D1507-E38E-4446-AEDA-6D4D89F27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9496" y="0"/>
            <a:ext cx="802508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4FD41-B294-AD43-902E-44815529AD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285" y="6387286"/>
            <a:ext cx="1536460" cy="3230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BDD397-A90C-8C4D-AD95-4A7B72415E30}"/>
              </a:ext>
            </a:extLst>
          </p:cNvPr>
          <p:cNvSpPr/>
          <p:nvPr userDrawn="1"/>
        </p:nvSpPr>
        <p:spPr>
          <a:xfrm>
            <a:off x="0" y="6200831"/>
            <a:ext cx="12192000" cy="6571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4501CBF-CE5E-1847-9DA0-BB475D228A10}"/>
              </a:ext>
            </a:extLst>
          </p:cNvPr>
          <p:cNvSpPr txBox="1"/>
          <p:nvPr userDrawn="1"/>
        </p:nvSpPr>
        <p:spPr>
          <a:xfrm>
            <a:off x="4413504" y="6619447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55C5256-BA92-C947-AC5B-90FE4C07D170}"/>
              </a:ext>
            </a:extLst>
          </p:cNvPr>
          <p:cNvSpPr txBox="1"/>
          <p:nvPr userDrawn="1"/>
        </p:nvSpPr>
        <p:spPr>
          <a:xfrm>
            <a:off x="2974171" y="6186677"/>
            <a:ext cx="6231467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25104"/>
            <a:r>
              <a:rPr lang="en-US" sz="2667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0E02EA-EEE6-9E4A-AF06-B3EE6A5C51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41" y="6347199"/>
            <a:ext cx="1254719" cy="340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5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MP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ABA71-F173-D148-81F0-9FF86A1402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B22E718-FBFC-ED43-B5E8-BE180EFA2F8C}"/>
              </a:ext>
            </a:extLst>
          </p:cNvPr>
          <p:cNvSpPr txBox="1"/>
          <p:nvPr userDrawn="1"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  <a:alpha val="39487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03ADA-9D2F-B349-940B-60D17F967D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41" y="6347199"/>
            <a:ext cx="1254719" cy="340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9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MP - Imag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C61EEC8-0C67-4E4B-96F0-B7FBDEF4618C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96784-D42E-4F47-BA05-251834F1B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80" y="6326544"/>
            <a:ext cx="1331157" cy="361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2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 Closing 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42A08B-CEF5-E740-83FD-3BCB6DF76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074"/>
          <a:stretch/>
        </p:blipFill>
        <p:spPr>
          <a:xfrm>
            <a:off x="8652931" y="0"/>
            <a:ext cx="352687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9675E0-7E79-E54E-A96D-3AA16B72B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36541" cy="6858000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DB4AB-A9DE-4660-939A-CBDF75AC178E}"/>
              </a:ext>
            </a:extLst>
          </p:cNvPr>
          <p:cNvSpPr txBox="1"/>
          <p:nvPr/>
        </p:nvSpPr>
        <p:spPr>
          <a:xfrm>
            <a:off x="5416829" y="5517945"/>
            <a:ext cx="13867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jmp.com</a:t>
            </a:r>
            <a:endParaRPr lang="en-US" sz="2667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9442" y="1219200"/>
            <a:ext cx="8520925" cy="2074832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40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07C598-1060-1A40-9473-0ECB8389D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07" y="4476663"/>
            <a:ext cx="2370667" cy="643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8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accent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75784"/>
            <a:ext cx="10515600" cy="6096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90E3477-4D35-BA41-8570-25B279CC8DFF}"/>
              </a:ext>
            </a:extLst>
          </p:cNvPr>
          <p:cNvSpPr/>
          <p:nvPr/>
        </p:nvSpPr>
        <p:spPr>
          <a:xfrm>
            <a:off x="9609175" y="-254803"/>
            <a:ext cx="132612" cy="132613"/>
          </a:xfrm>
          <a:custGeom>
            <a:avLst/>
            <a:gdLst>
              <a:gd name="connsiteX0" fmla="*/ 99459 w 99459"/>
              <a:gd name="connsiteY0" fmla="*/ 49730 h 99460"/>
              <a:gd name="connsiteX1" fmla="*/ 49730 w 99459"/>
              <a:gd name="connsiteY1" fmla="*/ 99460 h 99460"/>
              <a:gd name="connsiteX2" fmla="*/ 0 w 99459"/>
              <a:gd name="connsiteY2" fmla="*/ 49730 h 99460"/>
              <a:gd name="connsiteX3" fmla="*/ 49730 w 99459"/>
              <a:gd name="connsiteY3" fmla="*/ 0 h 99460"/>
              <a:gd name="connsiteX4" fmla="*/ 99459 w 99459"/>
              <a:gd name="connsiteY4" fmla="*/ 49730 h 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9" h="99460">
                <a:moveTo>
                  <a:pt x="99459" y="49730"/>
                </a:moveTo>
                <a:cubicBezTo>
                  <a:pt x="99459" y="77195"/>
                  <a:pt x="77195" y="99460"/>
                  <a:pt x="49730" y="99460"/>
                </a:cubicBezTo>
                <a:cubicBezTo>
                  <a:pt x="22265" y="99460"/>
                  <a:pt x="0" y="77195"/>
                  <a:pt x="0" y="49730"/>
                </a:cubicBezTo>
                <a:cubicBezTo>
                  <a:pt x="0" y="22265"/>
                  <a:pt x="22265" y="0"/>
                  <a:pt x="49730" y="0"/>
                </a:cubicBezTo>
                <a:cubicBezTo>
                  <a:pt x="77195" y="0"/>
                  <a:pt x="99459" y="22265"/>
                  <a:pt x="99459" y="4973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0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7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Title &amp; Subtit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147EB8-CA07-8641-AD22-FE0BD4DD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600"/>
          </a:xfrm>
        </p:spPr>
        <p:txBody>
          <a:bodyPr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5C81A-35D4-3042-949E-431FE9B2A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75784"/>
            <a:ext cx="10515600" cy="6096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5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Title Only - 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B72AFD-BA2F-B741-85B3-B2351B45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600"/>
          </a:xfrm>
        </p:spPr>
        <p:txBody>
          <a:bodyPr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mparison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2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2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FB117C-5DF2-7D4A-9AC5-F4B3B5F9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600"/>
          </a:xfrm>
        </p:spPr>
        <p:txBody>
          <a:bodyPr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B53E9A-F75D-2B41-AD79-4A273E558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75784"/>
            <a:ext cx="10515600" cy="6096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5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 with Caption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ABAEB4-7563-9942-91DE-245CD78B30B1}"/>
              </a:ext>
            </a:extLst>
          </p:cNvPr>
          <p:cNvSpPr/>
          <p:nvPr/>
        </p:nvSpPr>
        <p:spPr>
          <a:xfrm>
            <a:off x="-169" y="10013"/>
            <a:ext cx="4169664" cy="6858000"/>
          </a:xfrm>
          <a:prstGeom prst="rect">
            <a:avLst/>
          </a:prstGeom>
          <a:solidFill>
            <a:srgbClr val="445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F2FC9C-401F-5C4C-88BC-0A45460C4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5183"/>
            <a:ext cx="4169664" cy="461729"/>
          </a:xfrm>
        </p:spPr>
        <p:txBody>
          <a:bodyPr lIns="91440" rIns="91440" anchor="t" anchorCtr="0">
            <a:spAutoFit/>
          </a:bodyPr>
          <a:lstStyle>
            <a:lvl1pPr algn="ctr" defTabSz="243834">
              <a:spcBef>
                <a:spcPts val="0"/>
              </a:spcBef>
              <a:defRPr sz="2667" baseline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DB52DD-F50B-834D-99B3-5D1C55A9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498" y="1074360"/>
            <a:ext cx="3448908" cy="281531"/>
          </a:xfrm>
        </p:spPr>
        <p:txBody>
          <a:bodyPr wrap="square" lIns="0" tIns="0" rIns="0" bIns="0" anchor="t" anchorCtr="0">
            <a:spAutoFit/>
          </a:bodyPr>
          <a:lstStyle>
            <a:lvl1pPr marL="0" indent="-243834" algn="l">
              <a:buFont typeface="Arial" pitchFamily="34" charset="0"/>
              <a:buNone/>
              <a:defRPr sz="2133" b="0" cap="none" baseline="0">
                <a:solidFill>
                  <a:schemeClr val="bg1">
                    <a:lumMod val="8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4D2804-3DAD-EE40-936A-43F13F80C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9664" y="850213"/>
            <a:ext cx="8022336" cy="36576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400" b="0" cap="none" baseline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A0DAF33-5110-D340-8044-FA8F4990F8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69664" y="1482811"/>
            <a:ext cx="8022336" cy="5365176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 sz="2667" baseline="0">
                <a:solidFill>
                  <a:schemeClr val="bg1"/>
                </a:solidFill>
              </a:defRPr>
            </a:lvl1pPr>
            <a:lvl2pPr>
              <a:buClr>
                <a:schemeClr val="accent2">
                  <a:lumMod val="60000"/>
                  <a:lumOff val="40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41ED34-FEB5-C146-83AC-389AC6CD97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9834" y="305183"/>
            <a:ext cx="8022167" cy="546100"/>
          </a:xfrm>
        </p:spPr>
        <p:txBody>
          <a:bodyPr>
            <a:noAutofit/>
          </a:bodyPr>
          <a:lstStyle>
            <a:lvl1pPr marL="0" indent="0" algn="ctr">
              <a:buNone/>
              <a:defRPr sz="3733" b="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5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 -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6492C8-F2B6-994C-93E7-13EF75C49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2203" y="2335948"/>
            <a:ext cx="4476749" cy="1363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28BF588-A539-E84D-BAE7-8D1EE1761D7B}"/>
              </a:ext>
            </a:extLst>
          </p:cNvPr>
          <p:cNvSpPr/>
          <p:nvPr/>
        </p:nvSpPr>
        <p:spPr>
          <a:xfrm>
            <a:off x="4166918" y="-1"/>
            <a:ext cx="4006609" cy="6858000"/>
          </a:xfrm>
          <a:custGeom>
            <a:avLst/>
            <a:gdLst>
              <a:gd name="connsiteX0" fmla="*/ 2952243 w 3004957"/>
              <a:gd name="connsiteY0" fmla="*/ 0 h 5143500"/>
              <a:gd name="connsiteX1" fmla="*/ 3004957 w 3004957"/>
              <a:gd name="connsiteY1" fmla="*/ 0 h 5143500"/>
              <a:gd name="connsiteX2" fmla="*/ 52714 w 3004957"/>
              <a:gd name="connsiteY2" fmla="*/ 5143500 h 5143500"/>
              <a:gd name="connsiteX3" fmla="*/ 0 w 3004957"/>
              <a:gd name="connsiteY3" fmla="*/ 5143500 h 5143500"/>
              <a:gd name="connsiteX4" fmla="*/ 2952243 w 300495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57" h="5143500">
                <a:moveTo>
                  <a:pt x="2952243" y="0"/>
                </a:moveTo>
                <a:lnTo>
                  <a:pt x="3004957" y="0"/>
                </a:lnTo>
                <a:lnTo>
                  <a:pt x="52714" y="5143500"/>
                </a:lnTo>
                <a:lnTo>
                  <a:pt x="0" y="5143500"/>
                </a:lnTo>
                <a:lnTo>
                  <a:pt x="2952243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2"/>
              </a:gs>
              <a:gs pos="100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10B4187-0EBC-5A45-8561-21E3AF78A755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0C0E4-ECBA-5946-9BAC-DC37C6728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-11220"/>
            <a:ext cx="8109180" cy="6858000"/>
          </a:xfrm>
          <a:custGeom>
            <a:avLst/>
            <a:gdLst>
              <a:gd name="connsiteX0" fmla="*/ 0 w 3125788"/>
              <a:gd name="connsiteY0" fmla="*/ 5143500 h 5143500"/>
              <a:gd name="connsiteX1" fmla="*/ 781447 w 3125788"/>
              <a:gd name="connsiteY1" fmla="*/ 0 h 5143500"/>
              <a:gd name="connsiteX2" fmla="*/ 2344341 w 3125788"/>
              <a:gd name="connsiteY2" fmla="*/ 0 h 5143500"/>
              <a:gd name="connsiteX3" fmla="*/ 3125788 w 3125788"/>
              <a:gd name="connsiteY3" fmla="*/ 5143500 h 5143500"/>
              <a:gd name="connsiteX4" fmla="*/ 0 w 3125788"/>
              <a:gd name="connsiteY4" fmla="*/ 5143500 h 5143500"/>
              <a:gd name="connsiteX0" fmla="*/ 0 w 6074828"/>
              <a:gd name="connsiteY0" fmla="*/ 5143500 h 5143500"/>
              <a:gd name="connsiteX1" fmla="*/ 781447 w 6074828"/>
              <a:gd name="connsiteY1" fmla="*/ 0 h 5143500"/>
              <a:gd name="connsiteX2" fmla="*/ 6074828 w 6074828"/>
              <a:gd name="connsiteY2" fmla="*/ 0 h 5143500"/>
              <a:gd name="connsiteX3" fmla="*/ 3125788 w 6074828"/>
              <a:gd name="connsiteY3" fmla="*/ 5143500 h 5143500"/>
              <a:gd name="connsiteX4" fmla="*/ 0 w 6074828"/>
              <a:gd name="connsiteY4" fmla="*/ 5143500 h 5143500"/>
              <a:gd name="connsiteX0" fmla="*/ 7057 w 6081885"/>
              <a:gd name="connsiteY0" fmla="*/ 5143500 h 5143500"/>
              <a:gd name="connsiteX1" fmla="*/ 0 w 6081885"/>
              <a:gd name="connsiteY1" fmla="*/ 0 h 5143500"/>
              <a:gd name="connsiteX2" fmla="*/ 6081885 w 6081885"/>
              <a:gd name="connsiteY2" fmla="*/ 0 h 5143500"/>
              <a:gd name="connsiteX3" fmla="*/ 3132845 w 6081885"/>
              <a:gd name="connsiteY3" fmla="*/ 5143500 h 5143500"/>
              <a:gd name="connsiteX4" fmla="*/ 7057 w 608188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885" h="5143500">
                <a:moveTo>
                  <a:pt x="7057" y="5143500"/>
                </a:moveTo>
                <a:cubicBezTo>
                  <a:pt x="4705" y="3429000"/>
                  <a:pt x="2352" y="1714500"/>
                  <a:pt x="0" y="0"/>
                </a:cubicBezTo>
                <a:lnTo>
                  <a:pt x="6081885" y="0"/>
                </a:lnTo>
                <a:lnTo>
                  <a:pt x="3132845" y="5143500"/>
                </a:lnTo>
                <a:lnTo>
                  <a:pt x="7057" y="51435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D1507-E38E-4446-AEDA-6D4D89F27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639" y="-5611"/>
            <a:ext cx="802508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4F90CB-DECE-D947-B0BB-DD1160EBF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41" y="6347199"/>
            <a:ext cx="1254719" cy="340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50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MP - Dark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ABA71-F173-D148-81F0-9FF86A1402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B22E718-FBFC-ED43-B5E8-BE180EFA2F8C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  <a:alpha val="27469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 JMP Statistical Discovery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EE95A-497F-D249-8D2E-F79B2833E8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41" y="6347199"/>
            <a:ext cx="1254719" cy="340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2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92CDF6-3566-6949-ACC1-EA9E2D95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" t="5691" r="2718" b="136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FDF4C-2345-474F-87FE-D5DD5028FB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41" y="6347199"/>
            <a:ext cx="1254719" cy="340567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25510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ctr" defTabSz="914377" rtl="0" eaLnBrk="1" latinLnBrk="0" hangingPunct="1">
        <a:lnSpc>
          <a:spcPct val="90000"/>
        </a:lnSpc>
        <a:spcBef>
          <a:spcPct val="0"/>
        </a:spcBef>
        <a:buClr>
          <a:schemeClr val="accent2">
            <a:lumMod val="60000"/>
            <a:lumOff val="40000"/>
          </a:schemeClr>
        </a:buClr>
        <a:buFontTx/>
        <a:buNone/>
        <a:defRPr sz="3733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914377" rtl="0" eaLnBrk="1" latinLnBrk="0" hangingPunct="1">
        <a:lnSpc>
          <a:spcPct val="85000"/>
        </a:lnSpc>
        <a:spcBef>
          <a:spcPts val="1067"/>
        </a:spcBef>
        <a:buClr>
          <a:schemeClr val="accent2">
            <a:lumMod val="60000"/>
            <a:lumOff val="40000"/>
          </a:schemeClr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487668" indent="-243834" algn="l" defTabSz="914377" rtl="0" eaLnBrk="1" latinLnBrk="0" hangingPunct="1">
        <a:lnSpc>
          <a:spcPct val="85000"/>
        </a:lnSpc>
        <a:spcBef>
          <a:spcPts val="1067"/>
        </a:spcBef>
        <a:buClr>
          <a:schemeClr val="accent2">
            <a:lumMod val="60000"/>
            <a:lumOff val="40000"/>
          </a:schemeClr>
        </a:buClr>
        <a:buFont typeface="Calibri Light" panose="020F0302020204030204" pitchFamily="34" charset="0"/>
        <a:buChar char="–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731502" indent="-243834" algn="l" defTabSz="914377" rtl="0" eaLnBrk="1" latinLnBrk="0" hangingPunct="1">
        <a:lnSpc>
          <a:spcPct val="85000"/>
        </a:lnSpc>
        <a:spcBef>
          <a:spcPts val="1067"/>
        </a:spcBef>
        <a:buClr>
          <a:schemeClr val="accent2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92CDF6-3566-6949-ACC1-EA9E2D95AC9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" t="5691" r="2718" b="136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B4AE76-F4E0-EF49-8AA1-24C01359BDAA}"/>
              </a:ext>
            </a:extLst>
          </p:cNvPr>
          <p:cNvSpPr/>
          <p:nvPr/>
        </p:nvSpPr>
        <p:spPr>
          <a:xfrm>
            <a:off x="0" y="6200832"/>
            <a:ext cx="12192000" cy="6571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7030315B-F421-644F-AC45-E3D257A998CC}"/>
              </a:ext>
            </a:extLst>
          </p:cNvPr>
          <p:cNvSpPr txBox="1"/>
          <p:nvPr/>
        </p:nvSpPr>
        <p:spPr>
          <a:xfrm>
            <a:off x="4413504" y="6619449"/>
            <a:ext cx="3352800" cy="19499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3657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75AC557-C77A-4745-A8EF-24DCCD9650AE}"/>
              </a:ext>
            </a:extLst>
          </p:cNvPr>
          <p:cNvSpPr txBox="1"/>
          <p:nvPr/>
        </p:nvSpPr>
        <p:spPr>
          <a:xfrm>
            <a:off x="2974171" y="6186678"/>
            <a:ext cx="6231467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25104"/>
            <a:r>
              <a:rPr lang="en-US" sz="2667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878199-F00B-7043-B020-B27EF6E040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41" y="6347199"/>
            <a:ext cx="1254719" cy="340567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91039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733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914377" rtl="0" eaLnBrk="1" latinLnBrk="0" hangingPunct="1">
        <a:lnSpc>
          <a:spcPct val="85000"/>
        </a:lnSpc>
        <a:spcBef>
          <a:spcPts val="1067"/>
        </a:spcBef>
        <a:buClr>
          <a:schemeClr val="accent2">
            <a:lumMod val="60000"/>
            <a:lumOff val="40000"/>
          </a:schemeClr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487668" indent="-243834" algn="l" defTabSz="914377" rtl="0" eaLnBrk="1" latinLnBrk="0" hangingPunct="1">
        <a:lnSpc>
          <a:spcPct val="85000"/>
        </a:lnSpc>
        <a:spcBef>
          <a:spcPts val="1067"/>
        </a:spcBef>
        <a:buClr>
          <a:schemeClr val="accent2">
            <a:lumMod val="60000"/>
            <a:lumOff val="40000"/>
          </a:schemeClr>
        </a:buClr>
        <a:buFont typeface="Calibri Light" panose="020F0302020204030204" pitchFamily="34" charset="0"/>
        <a:buChar char="–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731502" indent="-243834" algn="l" defTabSz="914377" rtl="0" eaLnBrk="1" latinLnBrk="0" hangingPunct="1">
        <a:lnSpc>
          <a:spcPct val="85000"/>
        </a:lnSpc>
        <a:spcBef>
          <a:spcPts val="1067"/>
        </a:spcBef>
        <a:buClr>
          <a:schemeClr val="accent2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32B3-AD55-46A4-881A-7AB221E3A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571" y="1687218"/>
            <a:ext cx="9730229" cy="1435844"/>
          </a:xfrm>
        </p:spPr>
        <p:txBody>
          <a:bodyPr anchor="b">
            <a:normAutofit/>
          </a:bodyPr>
          <a:lstStyle/>
          <a:p>
            <a:r>
              <a:rPr lang="en-US" dirty="0"/>
              <a:t>How JMP is enabling the future of process chemistry &amp;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64E85-ABA8-4712-AB34-7BF5021445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312" y="3285631"/>
            <a:ext cx="9800701" cy="1945216"/>
          </a:xfrm>
        </p:spPr>
        <p:txBody>
          <a:bodyPr>
            <a:normAutofit/>
          </a:bodyPr>
          <a:lstStyle/>
          <a:p>
            <a:r>
              <a:rPr lang="en-GB" dirty="0"/>
              <a:t>Stuart Little</a:t>
            </a:r>
          </a:p>
          <a:p>
            <a:r>
              <a:rPr lang="en-GB" dirty="0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348581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5A4583-3D30-4CDB-824B-9FD94BAD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Data-Driven Chemistry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D9987A-8134-43C4-AAE2-09996AECC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volume of data created by chemistry continues to grow</a:t>
            </a:r>
          </a:p>
          <a:p>
            <a:r>
              <a:rPr lang="en-GB" sz="2400" dirty="0"/>
              <a:t>How can we best utilise the data to drive understanding?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B3D316-2CD6-41E4-A878-71F9FC554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can we move from data towards insight?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B8EF45-9456-4DCD-8A31-75D7E43C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36" y="2915053"/>
            <a:ext cx="8529043" cy="18289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D743ED-63A1-491D-BC70-07D788AD93BA}"/>
              </a:ext>
            </a:extLst>
          </p:cNvPr>
          <p:cNvGrpSpPr/>
          <p:nvPr/>
        </p:nvGrpSpPr>
        <p:grpSpPr>
          <a:xfrm>
            <a:off x="2160655" y="5188844"/>
            <a:ext cx="8988287" cy="1004973"/>
            <a:chOff x="1638438" y="5064548"/>
            <a:chExt cx="8988287" cy="10049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DC3E2-E604-411A-B014-BD961D441825}"/>
                </a:ext>
              </a:extLst>
            </p:cNvPr>
            <p:cNvGrpSpPr/>
            <p:nvPr/>
          </p:nvGrpSpPr>
          <p:grpSpPr>
            <a:xfrm>
              <a:off x="1638438" y="5064548"/>
              <a:ext cx="8988287" cy="1004973"/>
              <a:chOff x="278304" y="3311094"/>
              <a:chExt cx="8988287" cy="100497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3A8EF8-9E38-4D66-B04F-E9C41F2D78E7}"/>
                  </a:ext>
                </a:extLst>
              </p:cNvPr>
              <p:cNvSpPr txBox="1"/>
              <p:nvPr/>
            </p:nvSpPr>
            <p:spPr>
              <a:xfrm>
                <a:off x="278304" y="3311094"/>
                <a:ext cx="3665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Streamline Data Workflows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6155B8-F51F-4446-9806-A81DA58A160C}"/>
                  </a:ext>
                </a:extLst>
              </p:cNvPr>
              <p:cNvSpPr txBox="1"/>
              <p:nvPr/>
            </p:nvSpPr>
            <p:spPr>
              <a:xfrm>
                <a:off x="278305" y="3808431"/>
                <a:ext cx="3665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Save Time, Reduce Waste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2EF31D-E1A3-4B56-AD26-AC49C8482DF9}"/>
                  </a:ext>
                </a:extLst>
              </p:cNvPr>
              <p:cNvSpPr txBox="1"/>
              <p:nvPr/>
            </p:nvSpPr>
            <p:spPr>
              <a:xfrm>
                <a:off x="4934796" y="3337357"/>
                <a:ext cx="4331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57A3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Generate Process Improvements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FAEDBE-AEC1-4449-AF25-1C7F9E06B66C}"/>
                  </a:ext>
                </a:extLst>
              </p:cNvPr>
              <p:cNvSpPr txBox="1"/>
              <p:nvPr/>
            </p:nvSpPr>
            <p:spPr>
              <a:xfrm>
                <a:off x="4934796" y="3854402"/>
                <a:ext cx="43317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400" b="1" dirty="0">
                    <a:solidFill>
                      <a:srgbClr val="9D57A3"/>
                    </a:solidFill>
                    <a:latin typeface="Calibri Light" panose="020F0302020204030204"/>
                  </a:rPr>
                  <a:t>Focus on Innovation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D57A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931C5AE-9AEF-48D2-9854-BFE5C0EC4181}"/>
                </a:ext>
              </a:extLst>
            </p:cNvPr>
            <p:cNvCxnSpPr>
              <a:cxnSpLocks/>
            </p:cNvCxnSpPr>
            <p:nvPr/>
          </p:nvCxnSpPr>
          <p:spPr>
            <a:xfrm>
              <a:off x="5350416" y="5838689"/>
              <a:ext cx="438651" cy="0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CD8BA5-05D2-463B-9483-1B1EC45CA603}"/>
                </a:ext>
              </a:extLst>
            </p:cNvPr>
            <p:cNvCxnSpPr>
              <a:cxnSpLocks/>
            </p:cNvCxnSpPr>
            <p:nvPr/>
          </p:nvCxnSpPr>
          <p:spPr>
            <a:xfrm>
              <a:off x="5350416" y="5302654"/>
              <a:ext cx="438651" cy="0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57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27B3-D4F5-415D-9E2E-2AA6A803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Optimisation in JMP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CD7C7-0755-497F-ADBC-886D516CA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Data for the optimisation generated through DOE</a:t>
            </a:r>
          </a:p>
          <a:p>
            <a:pPr lvl="1"/>
            <a:r>
              <a:rPr lang="en-GB" sz="2000" dirty="0"/>
              <a:t>Aim was to optimise Yield and Tensile Strength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73116-A211-483D-8406-25283EFFE2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to optimise a Soda Pulping Process using the tools in JMP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44269-0492-49BD-B29B-953C2F60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36964"/>
            <a:ext cx="4617355" cy="32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53778A-4096-4BF9-8D2A-543AD7E43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447" y="2936964"/>
            <a:ext cx="46152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1B44-2611-4BCE-A4A5-7E59A999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Robust Specifications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A5FE9-8252-4BD1-B990-F8D8C9AB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the Design Space Profiler in JMP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94CD6-403E-40AC-AB7F-B9A1D671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24" y="1448224"/>
            <a:ext cx="8158464" cy="49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171DC-0574-4EBB-853E-849E2AB039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569"/>
          <a:stretch/>
        </p:blipFill>
        <p:spPr>
          <a:xfrm>
            <a:off x="9562840" y="3429000"/>
            <a:ext cx="2131320" cy="9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A526-8247-4561-8EE8-C33DE997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JMP fit in your work?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FDE2C7-122A-4DAA-B400-6F4AC2E9954A}"/>
              </a:ext>
            </a:extLst>
          </p:cNvPr>
          <p:cNvGrpSpPr/>
          <p:nvPr/>
        </p:nvGrpSpPr>
        <p:grpSpPr>
          <a:xfrm>
            <a:off x="1055344" y="1342547"/>
            <a:ext cx="10081312" cy="4621373"/>
            <a:chOff x="1442720" y="1596547"/>
            <a:chExt cx="9250783" cy="40320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8D45AD-4CF1-46EA-98E1-EEC01D2385EC}"/>
                </a:ext>
              </a:extLst>
            </p:cNvPr>
            <p:cNvSpPr txBox="1"/>
            <p:nvPr/>
          </p:nvSpPr>
          <p:spPr>
            <a:xfrm>
              <a:off x="4668750" y="3852985"/>
              <a:ext cx="1310587" cy="7042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Advanced Statistical Modeling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3201D0-2E02-447E-BF74-CF792BD0A98A}"/>
                </a:ext>
              </a:extLst>
            </p:cNvPr>
            <p:cNvSpPr txBox="1"/>
            <p:nvPr/>
          </p:nvSpPr>
          <p:spPr>
            <a:xfrm>
              <a:off x="6130351" y="4748933"/>
              <a:ext cx="1269897" cy="7042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Automation &amp; Scripting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70AEF0-FAC0-4B2E-B5AE-CB483F414037}"/>
                </a:ext>
              </a:extLst>
            </p:cNvPr>
            <p:cNvSpPr txBox="1"/>
            <p:nvPr/>
          </p:nvSpPr>
          <p:spPr>
            <a:xfrm>
              <a:off x="4672672" y="2176489"/>
              <a:ext cx="1306664" cy="65390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100" dirty="0"/>
                <a:t>Design of Experiments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5840AE-4D87-4AD8-BEA1-07E78DE18998}"/>
                </a:ext>
              </a:extLst>
            </p:cNvPr>
            <p:cNvSpPr txBox="1"/>
            <p:nvPr/>
          </p:nvSpPr>
          <p:spPr>
            <a:xfrm>
              <a:off x="3218243" y="2585984"/>
              <a:ext cx="1310740" cy="65390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100"/>
                <a:t>Data Access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109383-8C8D-4712-BB61-472C563BD10A}"/>
                </a:ext>
              </a:extLst>
            </p:cNvPr>
            <p:cNvSpPr txBox="1"/>
            <p:nvPr/>
          </p:nvSpPr>
          <p:spPr>
            <a:xfrm>
              <a:off x="3218243" y="3435041"/>
              <a:ext cx="1310740" cy="65390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Data Blending and Cleaning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3048AB-6AEA-405D-AADA-A147DE04E690}"/>
                </a:ext>
              </a:extLst>
            </p:cNvPr>
            <p:cNvSpPr txBox="1"/>
            <p:nvPr/>
          </p:nvSpPr>
          <p:spPr>
            <a:xfrm>
              <a:off x="3218243" y="4343933"/>
              <a:ext cx="1310740" cy="7042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100"/>
                <a:t>Data Exploration and </a:t>
              </a:r>
              <a:br>
                <a:rPr lang="en-US" sz="1100"/>
              </a:br>
              <a:r>
                <a:rPr lang="en-US" sz="1100"/>
                <a:t>Visualization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1FA358-5C54-45B2-95ED-701CF523DF6C}"/>
                </a:ext>
              </a:extLst>
            </p:cNvPr>
            <p:cNvSpPr txBox="1"/>
            <p:nvPr/>
          </p:nvSpPr>
          <p:spPr>
            <a:xfrm>
              <a:off x="4668750" y="4747773"/>
              <a:ext cx="1310587" cy="7042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Predictive Modeling &amp; Machine Learning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36E112-EE0A-4CBA-A521-3CC582B00283}"/>
                </a:ext>
              </a:extLst>
            </p:cNvPr>
            <p:cNvSpPr txBox="1"/>
            <p:nvPr/>
          </p:nvSpPr>
          <p:spPr>
            <a:xfrm>
              <a:off x="4668750" y="3014367"/>
              <a:ext cx="1310587" cy="65390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2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100"/>
                <a:t>Basic Data Analysis and Modeling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129569-5E1D-414D-81D1-DC9FB08D5284}"/>
                </a:ext>
              </a:extLst>
            </p:cNvPr>
            <p:cNvSpPr txBox="1"/>
            <p:nvPr/>
          </p:nvSpPr>
          <p:spPr>
            <a:xfrm>
              <a:off x="6130351" y="2176173"/>
              <a:ext cx="1306663" cy="65390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Statistical Process Control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1F043F-1798-4CDC-AEDE-69ECCD0B9447}"/>
                </a:ext>
              </a:extLst>
            </p:cNvPr>
            <p:cNvSpPr txBox="1"/>
            <p:nvPr/>
          </p:nvSpPr>
          <p:spPr>
            <a:xfrm>
              <a:off x="6133638" y="3014367"/>
              <a:ext cx="1269897" cy="65390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Stability and Shelf-Life  Analysis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F8C434-0384-4695-ABD1-39CA77BF2EB1}"/>
                </a:ext>
              </a:extLst>
            </p:cNvPr>
            <p:cNvSpPr txBox="1"/>
            <p:nvPr/>
          </p:nvSpPr>
          <p:spPr>
            <a:xfrm>
              <a:off x="6130351" y="3856500"/>
              <a:ext cx="1269897" cy="7042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Analytical Methods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5DFE76-8E7A-4944-A65F-01098E1DC7C0}"/>
                </a:ext>
              </a:extLst>
            </p:cNvPr>
            <p:cNvSpPr txBox="1"/>
            <p:nvPr/>
          </p:nvSpPr>
          <p:spPr>
            <a:xfrm>
              <a:off x="7562617" y="3482620"/>
              <a:ext cx="1269897" cy="68954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Content Organization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9BF88AC-D8BB-4C2F-9E3A-66EB917A9452}"/>
                </a:ext>
              </a:extLst>
            </p:cNvPr>
            <p:cNvCxnSpPr/>
            <p:nvPr/>
          </p:nvCxnSpPr>
          <p:spPr>
            <a:xfrm>
              <a:off x="1491266" y="1948676"/>
              <a:ext cx="1165102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B4EA6A-1E89-4300-AFA0-3EAF6FC6261A}"/>
                </a:ext>
              </a:extLst>
            </p:cNvPr>
            <p:cNvCxnSpPr>
              <a:cxnSpLocks/>
            </p:cNvCxnSpPr>
            <p:nvPr/>
          </p:nvCxnSpPr>
          <p:spPr>
            <a:xfrm>
              <a:off x="9436921" y="1976252"/>
              <a:ext cx="1196596" cy="0"/>
            </a:xfrm>
            <a:prstGeom prst="line">
              <a:avLst/>
            </a:prstGeom>
            <a:ln>
              <a:solidFill>
                <a:srgbClr val="C56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8BF763-CC2F-4A31-B0E1-FACC3031072B}"/>
                </a:ext>
              </a:extLst>
            </p:cNvPr>
            <p:cNvSpPr txBox="1"/>
            <p:nvPr/>
          </p:nvSpPr>
          <p:spPr>
            <a:xfrm>
              <a:off x="4668750" y="1596547"/>
              <a:ext cx="2768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+mj-lt"/>
                </a:rPr>
                <a:t>ANALYTIC CAPABILITIES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B72AF4-B3FF-4B78-9D2F-2462699320FB}"/>
                </a:ext>
              </a:extLst>
            </p:cNvPr>
            <p:cNvSpPr txBox="1"/>
            <p:nvPr/>
          </p:nvSpPr>
          <p:spPr>
            <a:xfrm>
              <a:off x="9431309" y="1596548"/>
              <a:ext cx="1262194" cy="3521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>
                  <a:solidFill>
                    <a:srgbClr val="C56ED0"/>
                  </a:solidFill>
                  <a:latin typeface="+mj-lt"/>
                </a:rPr>
                <a:t>INSIGHTS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161EFA-1D61-40FC-B9BA-F6EAF128BF0A}"/>
                </a:ext>
              </a:extLst>
            </p:cNvPr>
            <p:cNvSpPr txBox="1"/>
            <p:nvPr/>
          </p:nvSpPr>
          <p:spPr>
            <a:xfrm>
              <a:off x="9452668" y="2741852"/>
              <a:ext cx="1165102" cy="342045"/>
            </a:xfrm>
            <a:prstGeom prst="rect">
              <a:avLst/>
            </a:prstGeom>
            <a:solidFill>
              <a:srgbClr val="9D57A3">
                <a:alpha val="35000"/>
              </a:srgbClr>
            </a:solidFill>
            <a:ln w="6350">
              <a:solidFill>
                <a:srgbClr val="C56ED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JMP Live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5AF566-5478-474A-B3D9-BFDA611B1569}"/>
                </a:ext>
              </a:extLst>
            </p:cNvPr>
            <p:cNvSpPr txBox="1"/>
            <p:nvPr/>
          </p:nvSpPr>
          <p:spPr>
            <a:xfrm>
              <a:off x="9452668" y="3312621"/>
              <a:ext cx="1165102" cy="342045"/>
            </a:xfrm>
            <a:prstGeom prst="rect">
              <a:avLst/>
            </a:prstGeom>
            <a:solidFill>
              <a:srgbClr val="9D57A3">
                <a:alpha val="35000"/>
              </a:srgbClr>
            </a:solidFill>
            <a:ln w="6350">
              <a:solidFill>
                <a:srgbClr val="C56ED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HTML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542FEB-E925-416B-84F1-88BBFFD39A52}"/>
                </a:ext>
              </a:extLst>
            </p:cNvPr>
            <p:cNvSpPr txBox="1"/>
            <p:nvPr/>
          </p:nvSpPr>
          <p:spPr>
            <a:xfrm>
              <a:off x="9452668" y="3878725"/>
              <a:ext cx="1165102" cy="342045"/>
            </a:xfrm>
            <a:prstGeom prst="rect">
              <a:avLst/>
            </a:prstGeom>
            <a:solidFill>
              <a:srgbClr val="9D57A3">
                <a:alpha val="35000"/>
              </a:srgbClr>
            </a:solidFill>
            <a:ln w="6350">
              <a:solidFill>
                <a:srgbClr val="C56ED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Business Docs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A69364-6F6F-4728-B907-1AF28D464583}"/>
                </a:ext>
              </a:extLst>
            </p:cNvPr>
            <p:cNvSpPr txBox="1"/>
            <p:nvPr/>
          </p:nvSpPr>
          <p:spPr>
            <a:xfrm>
              <a:off x="9452668" y="4422109"/>
              <a:ext cx="1165102" cy="342045"/>
            </a:xfrm>
            <a:prstGeom prst="rect">
              <a:avLst/>
            </a:prstGeom>
            <a:solidFill>
              <a:srgbClr val="9D57A3">
                <a:alpha val="35000"/>
              </a:srgbClr>
            </a:solidFill>
            <a:ln w="6350">
              <a:solidFill>
                <a:srgbClr val="C56ED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Images</a:t>
              </a:r>
            </a:p>
          </p:txBody>
        </p:sp>
        <p:cxnSp>
          <p:nvCxnSpPr>
            <p:cNvPr id="27" name="Elbow Connector 41">
              <a:extLst>
                <a:ext uri="{FF2B5EF4-FFF2-40B4-BE49-F238E27FC236}">
                  <a16:creationId xmlns:a16="http://schemas.microsoft.com/office/drawing/2014/main" id="{4477C584-EC6F-4AC7-8671-1C3C7B26862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41880" y="2912874"/>
              <a:ext cx="13485" cy="1680257"/>
            </a:xfrm>
            <a:prstGeom prst="bentConnector3">
              <a:avLst>
                <a:gd name="adj1" fmla="val 1800000"/>
              </a:avLst>
            </a:prstGeom>
            <a:ln w="12700">
              <a:solidFill>
                <a:srgbClr val="C56ED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A127641-2271-49BC-9FF6-07B3BFA60F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59251" y="3756981"/>
              <a:ext cx="237225" cy="2549"/>
            </a:xfrm>
            <a:prstGeom prst="straightConnector1">
              <a:avLst/>
            </a:prstGeom>
            <a:ln w="12700">
              <a:solidFill>
                <a:srgbClr val="C56ED0"/>
              </a:solidFill>
              <a:prstDash val="sysDot"/>
              <a:headEnd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4111B-3F7A-4423-B3FE-A0786D0254CA}"/>
                </a:ext>
              </a:extLst>
            </p:cNvPr>
            <p:cNvSpPr txBox="1"/>
            <p:nvPr/>
          </p:nvSpPr>
          <p:spPr>
            <a:xfrm>
              <a:off x="1477916" y="2220376"/>
              <a:ext cx="1165102" cy="3386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6350">
              <a:solidFill>
                <a:schemeClr val="accent3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venir Next LT Pro" panose="020B0504020202020204" pitchFamily="34" charset="0"/>
                </a:defRPr>
              </a:lvl1pPr>
            </a:lstStyle>
            <a:p>
              <a:r>
                <a:rPr lang="en-US" sz="1200">
                  <a:solidFill>
                    <a:schemeClr val="bg1"/>
                  </a:solidFill>
                  <a:latin typeface="+mj-lt"/>
                </a:rPr>
                <a:t>Files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28B8D6-119B-4761-B517-374BED965AD2}"/>
                </a:ext>
              </a:extLst>
            </p:cNvPr>
            <p:cNvSpPr txBox="1"/>
            <p:nvPr/>
          </p:nvSpPr>
          <p:spPr>
            <a:xfrm>
              <a:off x="1491266" y="2674384"/>
              <a:ext cx="1165102" cy="3386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6350">
              <a:solidFill>
                <a:schemeClr val="accent3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venir Next LT Pro" panose="020B0504020202020204" pitchFamily="34" charset="0"/>
                </a:defRPr>
              </a:lvl1pPr>
            </a:lstStyle>
            <a:p>
              <a:r>
                <a:rPr lang="en-US" sz="1200">
                  <a:solidFill>
                    <a:schemeClr val="bg1"/>
                  </a:solidFill>
                  <a:latin typeface="+mj-lt"/>
                </a:rPr>
                <a:t>Docs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AD4D92-A082-46C1-B8EB-F421613323BE}"/>
                </a:ext>
              </a:extLst>
            </p:cNvPr>
            <p:cNvSpPr txBox="1"/>
            <p:nvPr/>
          </p:nvSpPr>
          <p:spPr>
            <a:xfrm>
              <a:off x="1491266" y="3128391"/>
              <a:ext cx="1165102" cy="3386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6350">
              <a:solidFill>
                <a:schemeClr val="accent3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Webpages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46A6AE-D6BD-422A-B0C3-6CEDB8CABF20}"/>
                </a:ext>
              </a:extLst>
            </p:cNvPr>
            <p:cNvSpPr txBox="1"/>
            <p:nvPr/>
          </p:nvSpPr>
          <p:spPr>
            <a:xfrm>
              <a:off x="1491266" y="3582399"/>
              <a:ext cx="1165102" cy="3386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6350">
              <a:solidFill>
                <a:schemeClr val="accent3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Databases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98E6A5-8694-49E6-AA73-2839C480923B}"/>
                </a:ext>
              </a:extLst>
            </p:cNvPr>
            <p:cNvSpPr txBox="1"/>
            <p:nvPr/>
          </p:nvSpPr>
          <p:spPr>
            <a:xfrm>
              <a:off x="1477916" y="4039000"/>
              <a:ext cx="1165102" cy="3386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6350">
              <a:solidFill>
                <a:schemeClr val="accent3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Web APIs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292D86-A24A-4DBA-8D4D-A768C027563D}"/>
                </a:ext>
              </a:extLst>
            </p:cNvPr>
            <p:cNvSpPr txBox="1"/>
            <p:nvPr/>
          </p:nvSpPr>
          <p:spPr>
            <a:xfrm>
              <a:off x="1477916" y="4493008"/>
              <a:ext cx="1165102" cy="3386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6350">
              <a:solidFill>
                <a:schemeClr val="accent3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Cloud Sources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5D2647-6CC7-4353-992A-F87AA6D85C6D}"/>
                </a:ext>
              </a:extLst>
            </p:cNvPr>
            <p:cNvSpPr txBox="1"/>
            <p:nvPr/>
          </p:nvSpPr>
          <p:spPr>
            <a:xfrm>
              <a:off x="1477916" y="4947016"/>
              <a:ext cx="1165102" cy="3386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6350">
              <a:solidFill>
                <a:schemeClr val="accent3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3rd Party Files</a:t>
              </a:r>
            </a:p>
          </p:txBody>
        </p:sp>
        <p:cxnSp>
          <p:nvCxnSpPr>
            <p:cNvPr id="36" name="Elbow Connector 60">
              <a:extLst>
                <a:ext uri="{FF2B5EF4-FFF2-40B4-BE49-F238E27FC236}">
                  <a16:creationId xmlns:a16="http://schemas.microsoft.com/office/drawing/2014/main" id="{9D0654D3-2110-4D45-81B3-FE6F43236950}"/>
                </a:ext>
              </a:extLst>
            </p:cNvPr>
            <p:cNvCxnSpPr>
              <a:cxnSpLocks/>
              <a:stCxn id="29" idx="3"/>
              <a:endCxn id="35" idx="3"/>
            </p:cNvCxnSpPr>
            <p:nvPr/>
          </p:nvCxnSpPr>
          <p:spPr>
            <a:xfrm>
              <a:off x="2643018" y="2389683"/>
              <a:ext cx="13485" cy="2726640"/>
            </a:xfrm>
            <a:prstGeom prst="bentConnector3">
              <a:avLst>
                <a:gd name="adj1" fmla="val 1450488"/>
              </a:avLst>
            </a:prstGeom>
            <a:ln w="127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EF6AE45-DAB8-4E91-86BC-5222F92892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787" y="3742684"/>
              <a:ext cx="237225" cy="2549"/>
            </a:xfrm>
            <a:prstGeom prst="straightConnector1">
              <a:avLst/>
            </a:prstGeom>
            <a:ln w="12700">
              <a:solidFill>
                <a:schemeClr val="accent3"/>
              </a:solidFill>
              <a:prstDash val="sysDot"/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EDBDD7-571F-4BA9-91B5-00602E2688AE}"/>
                </a:ext>
              </a:extLst>
            </p:cNvPr>
            <p:cNvSpPr txBox="1"/>
            <p:nvPr/>
          </p:nvSpPr>
          <p:spPr>
            <a:xfrm>
              <a:off x="1442720" y="1596548"/>
              <a:ext cx="1262194" cy="3365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>
                  <a:solidFill>
                    <a:schemeClr val="accent3"/>
                  </a:solidFill>
                  <a:latin typeface="+mj-lt"/>
                </a:rPr>
                <a:t>DATA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CE3491B-6F37-4388-B689-D8CCCB57A4C5}"/>
                </a:ext>
              </a:extLst>
            </p:cNvPr>
            <p:cNvSpPr/>
            <p:nvPr/>
          </p:nvSpPr>
          <p:spPr>
            <a:xfrm>
              <a:off x="3098012" y="1983366"/>
              <a:ext cx="5861239" cy="364527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54AB2C-DCB9-44F2-BCA3-47C5C3D1617C}"/>
                </a:ext>
              </a:extLst>
            </p:cNvPr>
            <p:cNvSpPr txBox="1"/>
            <p:nvPr/>
          </p:nvSpPr>
          <p:spPr>
            <a:xfrm>
              <a:off x="7561322" y="2683923"/>
              <a:ext cx="1269897" cy="64878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Mass Customization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524402-FE13-4716-98E6-FBCC22B96A82}"/>
                </a:ext>
              </a:extLst>
            </p:cNvPr>
            <p:cNvSpPr txBox="1"/>
            <p:nvPr/>
          </p:nvSpPr>
          <p:spPr>
            <a:xfrm>
              <a:off x="7569635" y="4345567"/>
              <a:ext cx="1269897" cy="7015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Sharing &amp; Communicating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1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2020-JMP-Bubbles-Template-External">
  <a:themeElements>
    <a:clrScheme name="Scatter Plot Palette">
      <a:dk1>
        <a:srgbClr val="172328"/>
      </a:dk1>
      <a:lt1>
        <a:srgbClr val="FFFFFF"/>
      </a:lt1>
      <a:dk2>
        <a:srgbClr val="44545D"/>
      </a:dk2>
      <a:lt2>
        <a:srgbClr val="DEE7E8"/>
      </a:lt2>
      <a:accent1>
        <a:srgbClr val="643693"/>
      </a:accent1>
      <a:accent2>
        <a:srgbClr val="9C57A2"/>
      </a:accent2>
      <a:accent3>
        <a:srgbClr val="007DC3"/>
      </a:accent3>
      <a:accent4>
        <a:srgbClr val="61CAE5"/>
      </a:accent4>
      <a:accent5>
        <a:srgbClr val="F37723"/>
      </a:accent5>
      <a:accent6>
        <a:srgbClr val="FFC610"/>
      </a:accent6>
      <a:hlink>
        <a:srgbClr val="10B7FF"/>
      </a:hlink>
      <a:folHlink>
        <a:srgbClr val="92B5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MP-2022-template-SCATTER-PLOT.pptx" id="{802362F8-1469-4E6D-AD52-32303828BCB5}" vid="{C585794F-A98C-4788-A567-78547CEB4C32}"/>
    </a:ext>
  </a:extLst>
</a:theme>
</file>

<file path=ppt/theme/theme2.xml><?xml version="1.0" encoding="utf-8"?>
<a:theme xmlns:a="http://schemas.openxmlformats.org/drawingml/2006/main" name="2_2020-JMP-Template-External">
  <a:themeElements>
    <a:clrScheme name="JMP Brand">
      <a:dk1>
        <a:srgbClr val="000000"/>
      </a:dk1>
      <a:lt1>
        <a:srgbClr val="FFFFFF"/>
      </a:lt1>
      <a:dk2>
        <a:srgbClr val="192328"/>
      </a:dk2>
      <a:lt2>
        <a:srgbClr val="EEECE1"/>
      </a:lt2>
      <a:accent1>
        <a:srgbClr val="643693"/>
      </a:accent1>
      <a:accent2>
        <a:srgbClr val="9C57A2"/>
      </a:accent2>
      <a:accent3>
        <a:srgbClr val="FF7032"/>
      </a:accent3>
      <a:accent4>
        <a:srgbClr val="FFC300"/>
      </a:accent4>
      <a:accent5>
        <a:srgbClr val="0071C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MP-2022-template-SCATTER-PLOT.pptx" id="{802362F8-1469-4E6D-AD52-32303828BCB5}" vid="{56983983-890E-4917-BFAF-A1CC9F07EE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JMP-2022-template-SCATTER-PLOT</Template>
  <TotalTime>438</TotalTime>
  <Words>182</Words>
  <Application>Microsoft Office PowerPoint</Application>
  <PresentationFormat>Widescreen</PresentationFormat>
  <Paragraphs>49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1_2020-JMP-Bubbles-Template-External</vt:lpstr>
      <vt:lpstr>2_2020-JMP-Template-External</vt:lpstr>
      <vt:lpstr>PowerPoint Presentation</vt:lpstr>
      <vt:lpstr>Towards Data-Driven Chemistry</vt:lpstr>
      <vt:lpstr>Process Optimisation in JMP</vt:lpstr>
      <vt:lpstr>Establishing Robust Specifications</vt:lpstr>
      <vt:lpstr>Where can JMP fit in your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Little</dc:creator>
  <cp:lastModifiedBy>Stuart Little</cp:lastModifiedBy>
  <cp:revision>2</cp:revision>
  <dcterms:created xsi:type="dcterms:W3CDTF">2022-11-17T09:17:11Z</dcterms:created>
  <dcterms:modified xsi:type="dcterms:W3CDTF">2022-11-17T16:35:30Z</dcterms:modified>
</cp:coreProperties>
</file>