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9" r:id="rId2"/>
    <p:sldId id="260" r:id="rId3"/>
    <p:sldId id="261" r:id="rId4"/>
    <p:sldId id="275" r:id="rId5"/>
    <p:sldId id="276" r:id="rId6"/>
    <p:sldId id="282" r:id="rId7"/>
    <p:sldId id="277" r:id="rId8"/>
    <p:sldId id="278" r:id="rId9"/>
    <p:sldId id="258" r:id="rId10"/>
    <p:sldId id="279" r:id="rId11"/>
    <p:sldId id="257" r:id="rId12"/>
    <p:sldId id="267" r:id="rId13"/>
    <p:sldId id="266" r:id="rId14"/>
    <p:sldId id="283" r:id="rId15"/>
    <p:sldId id="269" r:id="rId16"/>
    <p:sldId id="268" r:id="rId17"/>
    <p:sldId id="287" r:id="rId18"/>
    <p:sldId id="273" r:id="rId19"/>
    <p:sldId id="285" r:id="rId20"/>
    <p:sldId id="284" r:id="rId21"/>
    <p:sldId id="289" r:id="rId22"/>
    <p:sldId id="286" r:id="rId23"/>
    <p:sldId id="288" r:id="rId24"/>
    <p:sldId id="29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61" autoAdjust="0"/>
  </p:normalViewPr>
  <p:slideViewPr>
    <p:cSldViewPr>
      <p:cViewPr>
        <p:scale>
          <a:sx n="130" d="100"/>
          <a:sy n="130" d="100"/>
        </p:scale>
        <p:origin x="2418" y="19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D93ACA7E-E1C0-4056-88B1-2953D4CFB11D}" type="datetime1">
              <a:rPr lang="en-GB"/>
              <a:pPr lvl="0"/>
              <a:t>24/06/2020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C67717C6-984E-4FD9-A235-7F4DEF62BD97}" type="slidenum">
              <a:t>‹#›</a:t>
            </a:fld>
            <a:endParaRPr lang="en-GB"/>
          </a:p>
        </p:txBody>
      </p:sp>
    </p:spTree>
    <p:extLst>
      <p:ext uri="{BB962C8B-B14F-4D97-AF65-F5344CB8AC3E}">
        <p14:creationId xmlns:p14="http://schemas.microsoft.com/office/powerpoint/2010/main" val="270705882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In this presentation we will look at </a:t>
            </a:r>
          </a:p>
          <a:p>
            <a:pPr lvl="0"/>
            <a:r>
              <a:rPr lang="en-GB" dirty="0"/>
              <a:t>Motivations for flow chemistry in API synthesis.</a:t>
            </a:r>
          </a:p>
          <a:p>
            <a:pPr lvl="0"/>
            <a:r>
              <a:rPr lang="en-GB" dirty="0"/>
              <a:t>Unit operations amenable to flow and comments on equipment</a:t>
            </a:r>
          </a:p>
          <a:p>
            <a:pPr lvl="0"/>
            <a:r>
              <a:rPr lang="en-GB" dirty="0"/>
              <a:t>Challenges and solutions</a:t>
            </a:r>
          </a:p>
          <a:p>
            <a:pPr lvl="0"/>
            <a:endParaRPr lang="en-GB"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F5555E-497B-4A8E-A945-9A9FE7C0B75E}" type="slidenum">
              <a:t>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lnSpc>
                <a:spcPct val="80000"/>
              </a:lnSpc>
              <a:spcBef>
                <a:spcPts val="700"/>
              </a:spcBef>
            </a:pPr>
            <a:r>
              <a:rPr lang="en-GB" dirty="0"/>
              <a:t>Moving on from the reactor some form of control is </a:t>
            </a:r>
            <a:r>
              <a:rPr lang="en-GB" dirty="0" smtClean="0"/>
              <a:t>needed!</a:t>
            </a:r>
            <a:endParaRPr lang="en-GB" dirty="0"/>
          </a:p>
          <a:p>
            <a:pPr lvl="0">
              <a:lnSpc>
                <a:spcPct val="80000"/>
              </a:lnSpc>
              <a:spcBef>
                <a:spcPts val="700"/>
              </a:spcBef>
            </a:pPr>
            <a:r>
              <a:rPr lang="en-GB" dirty="0"/>
              <a:t>Pumps are best controlled against a moderate back pressure so some form of back pressure regulator should be present.</a:t>
            </a:r>
          </a:p>
          <a:p>
            <a:pPr lvl="0">
              <a:lnSpc>
                <a:spcPct val="80000"/>
              </a:lnSpc>
              <a:spcBef>
                <a:spcPts val="700"/>
              </a:spcBef>
            </a:pPr>
            <a:r>
              <a:rPr lang="en-GB" dirty="0"/>
              <a:t>Mass flow meters controlling the pumps deliver accurate reliable  flows under changing conditions.  Typically we used systems where we could set the set point from a computer but the control was local via the mass flow controller and its pump</a:t>
            </a:r>
          </a:p>
          <a:p>
            <a:pPr lvl="0">
              <a:lnSpc>
                <a:spcPct val="80000"/>
              </a:lnSpc>
              <a:spcBef>
                <a:spcPts val="700"/>
              </a:spcBef>
            </a:pPr>
            <a:r>
              <a:rPr lang="en-GB" dirty="0"/>
              <a:t>Gear pumps provide flows free of pulses and are available in a range of materials.</a:t>
            </a:r>
          </a:p>
          <a:p>
            <a:pPr lvl="0">
              <a:lnSpc>
                <a:spcPct val="80000"/>
              </a:lnSpc>
              <a:spcBef>
                <a:spcPts val="700"/>
              </a:spcBef>
            </a:pPr>
            <a:r>
              <a:rPr lang="en-GB" dirty="0"/>
              <a:t>Check valves mitigate against potentially hazardous mixing outside the reactor in the event of a blockage.</a:t>
            </a:r>
          </a:p>
          <a:p>
            <a:pPr lvl="0">
              <a:lnSpc>
                <a:spcPct val="80000"/>
              </a:lnSpc>
              <a:spcBef>
                <a:spcPts val="700"/>
              </a:spcBef>
            </a:pPr>
            <a:endParaRPr lang="en-GB" dirty="0"/>
          </a:p>
          <a:p>
            <a:pPr lvl="0">
              <a:lnSpc>
                <a:spcPct val="80000"/>
              </a:lnSpc>
              <a:spcBef>
                <a:spcPts val="700"/>
              </a:spcBef>
            </a:pPr>
            <a:r>
              <a:rPr lang="en-GB" dirty="0"/>
              <a:t>In addition to the control side some form of process monitoring should be in place.</a:t>
            </a:r>
          </a:p>
          <a:p>
            <a:pPr lvl="0">
              <a:lnSpc>
                <a:spcPct val="80000"/>
              </a:lnSpc>
              <a:spcBef>
                <a:spcPts val="700"/>
              </a:spcBef>
            </a:pPr>
            <a:r>
              <a:rPr lang="en-GB" dirty="0"/>
              <a:t>This could be PAT such as </a:t>
            </a:r>
            <a:r>
              <a:rPr lang="en-GB" dirty="0" err="1"/>
              <a:t>reactIR</a:t>
            </a:r>
            <a:r>
              <a:rPr lang="en-GB" dirty="0"/>
              <a:t>, UV, NMR, conductivity at line UPLC but should also include a mass flow meter on the outlet pressure sensors and pump load monitoring multivariate analysis of all this data can often identify process deviation long before it becomes critical and early enough to investigate and take corrective </a:t>
            </a:r>
            <a:r>
              <a:rPr lang="en-GB" dirty="0" smtClean="0"/>
              <a:t>action.</a:t>
            </a:r>
            <a:r>
              <a:rPr lang="en-GB" baseline="0" dirty="0" smtClean="0"/>
              <a:t>  End of pipe analysis can be used in process optimisation in moderately short reaction times but should be avoided for process control given  the time disconnect between action and effect.</a:t>
            </a:r>
            <a:endParaRPr lang="en-GB" dirty="0"/>
          </a:p>
          <a:p>
            <a:pPr lvl="0"/>
            <a:endParaRPr lang="en-GB"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800179-1F4D-43EF-8B4E-8EC1110594E6}" type="slidenum">
              <a:t>10</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This is a simplified schematic of the multistage continuous process we worked on. </a:t>
            </a:r>
          </a:p>
          <a:p>
            <a:pPr lvl="0"/>
            <a:r>
              <a:rPr lang="en-GB" dirty="0"/>
              <a:t>Omitted are all the pumps mass flow meters back pressure regulators and reaction monitoring equipment</a:t>
            </a:r>
          </a:p>
          <a:p>
            <a:pPr lvl="0"/>
            <a:r>
              <a:rPr lang="en-GB" dirty="0"/>
              <a:t>The process breaks down into 3 distinct areas</a:t>
            </a:r>
          </a:p>
          <a:p>
            <a:pPr lvl="0"/>
            <a:r>
              <a:rPr lang="en-GB" dirty="0"/>
              <a:t>The stage 1 reactor which is the activation of an acid with </a:t>
            </a:r>
            <a:r>
              <a:rPr lang="en-GB" dirty="0" err="1"/>
              <a:t>carbonyldiimidazole</a:t>
            </a:r>
            <a:r>
              <a:rPr lang="en-GB" dirty="0"/>
              <a:t> and subsequent reaction with hydrogen sulphide</a:t>
            </a:r>
          </a:p>
          <a:p>
            <a:pPr lvl="0"/>
            <a:r>
              <a:rPr lang="en-GB" dirty="0"/>
              <a:t>The degassing column required to remove the excess hydrogen sulphide which would interfere with the down stream chemistry which also removed the carbon dioxide generated during the activation and a buffer pot for forward feeding</a:t>
            </a:r>
          </a:p>
          <a:p>
            <a:pPr lvl="0"/>
            <a:r>
              <a:rPr lang="en-GB" dirty="0"/>
              <a:t>3 sequential stages in an hydraulically locked sequence.</a:t>
            </a:r>
          </a:p>
          <a:p>
            <a:pPr lvl="0"/>
            <a:r>
              <a:rPr lang="en-GB" dirty="0"/>
              <a:t>The 2 reactors for stage 3 were operating at different temperatures a low temperature in reactor 1 to control an impurity a </a:t>
            </a:r>
            <a:r>
              <a:rPr lang="en-GB" dirty="0" smtClean="0"/>
              <a:t>higher </a:t>
            </a:r>
            <a:r>
              <a:rPr lang="en-GB" dirty="0"/>
              <a:t>temperature in reactor 2 to drive reaction to </a:t>
            </a:r>
            <a:r>
              <a:rPr lang="en-GB" dirty="0" smtClean="0"/>
              <a:t>completion. </a:t>
            </a:r>
            <a:endParaRPr lang="en-GB"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904CA5-3C92-432E-8329-169F627CA5A7}" type="slidenum">
              <a:t>11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First we must consider the subtle differences between batch and flow operation. In a batch process materials are typically added sequentially by mass to a reactor (errors may occur at each addition).  Addition rate of one or more of the additions may be controlled to moderate </a:t>
            </a:r>
            <a:r>
              <a:rPr lang="en-GB" dirty="0" err="1"/>
              <a:t>exotherms</a:t>
            </a:r>
            <a:r>
              <a:rPr lang="en-GB" dirty="0"/>
              <a:t>.   Reaction temperature can be adjusted and held for an appropriate time.  Reaction end point might be called by PAT monitoring, in process control sample, fixed time! In the first 2 cases corrective action may be taken!</a:t>
            </a:r>
          </a:p>
          <a:p>
            <a:pPr lvl="0"/>
            <a:endParaRPr lang="en-GB" dirty="0"/>
          </a:p>
          <a:p>
            <a:pPr lvl="0"/>
            <a:r>
              <a:rPr lang="en-GB" dirty="0"/>
              <a:t>Typically in a flow process solutions (which require preparation and are prone to error) are pumped together at rates to meet the stoichiometric requirement of the process.   Reaction initiates at full stoichiometry at mixing point.  Reaction time is determined by reactor volume and flow rate end of pipe analytics can check quality, adjustments can be made but out of spec material will be diverted to waste until correct quality obtained</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26B4B28-7635-42FC-AA33-B4C3D05A5C43}" type="slidenum">
              <a:t>12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The first stage of this multi stage process comprises 3 chemical transformations the process underwent several iterations in its development.</a:t>
            </a:r>
          </a:p>
          <a:p>
            <a:pPr lvl="0"/>
            <a:r>
              <a:rPr lang="en-GB" dirty="0"/>
              <a:t>Initially an intermediate mixed anhydride is formed (although a CA search will reveal quite a few examples no molecule with this structure has been </a:t>
            </a:r>
            <a:r>
              <a:rPr lang="en-GB" dirty="0" smtClean="0"/>
              <a:t>characterised).  </a:t>
            </a:r>
            <a:r>
              <a:rPr lang="en-GB" dirty="0"/>
              <a:t>In this process the intermediate can be observed by </a:t>
            </a:r>
            <a:r>
              <a:rPr lang="en-GB" dirty="0" err="1"/>
              <a:t>ir</a:t>
            </a:r>
            <a:r>
              <a:rPr lang="en-GB" dirty="0"/>
              <a:t> spectroscopy and inferred from quenching experiments.  The presence of a transient reactive intermediate is common in chemistry and has implications for flow.   In an early iteration of this process the </a:t>
            </a:r>
            <a:r>
              <a:rPr lang="en-GB" dirty="0" err="1"/>
              <a:t>imidazolide</a:t>
            </a:r>
            <a:r>
              <a:rPr lang="en-GB" dirty="0"/>
              <a:t> was prepared in batch and uses as the feed for the reactor, the process was run for 30 days in this mode we shall explain subsequent changes next</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70DE97-8318-42B6-817F-D7A97047B578}" type="slidenum">
              <a:t>13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More detail on the stage 1 reactor</a:t>
            </a:r>
          </a:p>
          <a:p>
            <a:pPr lvl="0">
              <a:lnSpc>
                <a:spcPct val="90000"/>
              </a:lnSpc>
            </a:pPr>
            <a:r>
              <a:rPr lang="en-GB" dirty="0"/>
              <a:t>Feed Solutions:</a:t>
            </a:r>
          </a:p>
          <a:p>
            <a:pPr lvl="0">
              <a:lnSpc>
                <a:spcPct val="90000"/>
              </a:lnSpc>
            </a:pPr>
            <a:r>
              <a:rPr lang="en-GB" dirty="0"/>
              <a:t>Feeds can be solutions or if liquids neat reagents.</a:t>
            </a:r>
          </a:p>
          <a:p>
            <a:pPr lvl="0">
              <a:lnSpc>
                <a:spcPct val="90000"/>
              </a:lnSpc>
            </a:pPr>
            <a:r>
              <a:rPr lang="en-GB" dirty="0"/>
              <a:t>It is a good Idea to know the solubility profiles of solids in solution, to maximise throughput and mass efficiency you are likely to be working close to the solubility limit</a:t>
            </a:r>
            <a:r>
              <a:rPr lang="en-GB" dirty="0" smtClean="0"/>
              <a:t>. </a:t>
            </a:r>
          </a:p>
          <a:p>
            <a:pPr lvl="0">
              <a:lnSpc>
                <a:spcPct val="90000"/>
              </a:lnSpc>
            </a:pPr>
            <a:r>
              <a:rPr lang="en-GB" dirty="0" smtClean="0"/>
              <a:t>In this example we felt we were well within the solubility of the substrate but when</a:t>
            </a:r>
            <a:r>
              <a:rPr lang="en-GB" baseline="0" dirty="0" smtClean="0"/>
              <a:t> we started stressing experiments at higher concentrations solid was observed in the feed tanks which turned out to be a solvate.</a:t>
            </a:r>
          </a:p>
          <a:p>
            <a:pPr lvl="0">
              <a:lnSpc>
                <a:spcPct val="90000"/>
              </a:lnSpc>
            </a:pPr>
            <a:endParaRPr lang="en-GB" dirty="0"/>
          </a:p>
          <a:p>
            <a:pPr lvl="0">
              <a:lnSpc>
                <a:spcPct val="90000"/>
              </a:lnSpc>
            </a:pPr>
            <a:r>
              <a:rPr lang="en-GB" dirty="0" smtClean="0"/>
              <a:t>Feeds  </a:t>
            </a:r>
            <a:r>
              <a:rPr lang="en-GB" dirty="0"/>
              <a:t>should be stable even small amounts of change could compromise API purity</a:t>
            </a:r>
            <a:r>
              <a:rPr lang="en-GB" dirty="0" smtClean="0"/>
              <a:t>. In an earlier iteration of this process the CDI reaction was conducted in batch and the resulting </a:t>
            </a:r>
            <a:r>
              <a:rPr lang="en-GB" dirty="0" err="1" smtClean="0"/>
              <a:t>imidazolide</a:t>
            </a:r>
            <a:r>
              <a:rPr lang="en-GB" dirty="0" smtClean="0"/>
              <a:t> solution used as the feed.</a:t>
            </a:r>
            <a:r>
              <a:rPr lang="en-GB" baseline="0" dirty="0" smtClean="0"/>
              <a:t>  The feed was prepared once a day and the process run for 30 days continuously we saw early on that a new impurity was forming during the day which went away when a new feed was used.  In this case the </a:t>
            </a:r>
            <a:r>
              <a:rPr lang="en-GB" baseline="0" dirty="0" err="1" smtClean="0"/>
              <a:t>imidazolide</a:t>
            </a:r>
            <a:r>
              <a:rPr lang="en-GB" baseline="0" dirty="0" smtClean="0"/>
              <a:t> was reacting with the excess CDI to generate an impurity that underwent all the subsequent chemistry to end up in API.  Reducing the excess CDI could control this but gave an unacceptably tight operating range for a batch process.  Running this stage in flow with an 8 minute residence time eliminated over reaction.</a:t>
            </a:r>
            <a:endParaRPr lang="en-GB" dirty="0"/>
          </a:p>
          <a:p>
            <a:pPr lvl="0">
              <a:lnSpc>
                <a:spcPct val="90000"/>
              </a:lnSpc>
            </a:pPr>
            <a:r>
              <a:rPr lang="en-GB" dirty="0"/>
              <a:t>The mixing point</a:t>
            </a:r>
          </a:p>
          <a:p>
            <a:pPr lvl="0">
              <a:lnSpc>
                <a:spcPct val="80000"/>
              </a:lnSpc>
              <a:spcBef>
                <a:spcPts val="600"/>
              </a:spcBef>
            </a:pPr>
            <a:r>
              <a:rPr lang="en-GB" dirty="0"/>
              <a:t>Consideration must be given to what is happening at the mixing point particularly:</a:t>
            </a:r>
          </a:p>
          <a:p>
            <a:pPr lvl="0">
              <a:lnSpc>
                <a:spcPct val="80000"/>
              </a:lnSpc>
              <a:spcBef>
                <a:spcPts val="600"/>
              </a:spcBef>
            </a:pPr>
            <a:r>
              <a:rPr lang="en-GB" dirty="0"/>
              <a:t>Is there a large density difference between the 2 liquids.</a:t>
            </a:r>
          </a:p>
          <a:p>
            <a:pPr lvl="0">
              <a:lnSpc>
                <a:spcPct val="80000"/>
              </a:lnSpc>
              <a:spcBef>
                <a:spcPts val="600"/>
              </a:spcBef>
            </a:pPr>
            <a:r>
              <a:rPr lang="en-GB" dirty="0"/>
              <a:t>Is there a large polarity difference.</a:t>
            </a:r>
          </a:p>
          <a:p>
            <a:pPr lvl="0">
              <a:lnSpc>
                <a:spcPct val="80000"/>
              </a:lnSpc>
              <a:spcBef>
                <a:spcPts val="600"/>
              </a:spcBef>
            </a:pPr>
            <a:r>
              <a:rPr lang="en-GB" dirty="0"/>
              <a:t>Is the chemistry sensitive to mixing particularly for fast reactions</a:t>
            </a:r>
          </a:p>
          <a:p>
            <a:pPr lvl="0">
              <a:lnSpc>
                <a:spcPct val="80000"/>
              </a:lnSpc>
              <a:spcBef>
                <a:spcPts val="600"/>
              </a:spcBef>
            </a:pPr>
            <a:r>
              <a:rPr lang="en-GB" dirty="0"/>
              <a:t>Fast reactions will generate the adiabatic temperature rise at the mixing zone.</a:t>
            </a:r>
          </a:p>
          <a:p>
            <a:pPr lvl="0">
              <a:lnSpc>
                <a:spcPct val="80000"/>
              </a:lnSpc>
              <a:spcBef>
                <a:spcPts val="600"/>
              </a:spcBef>
            </a:pPr>
            <a:r>
              <a:rPr lang="en-GB" dirty="0"/>
              <a:t>There are efficient static mixers to aid mixing but they can be prone to blockage</a:t>
            </a:r>
            <a:r>
              <a:rPr lang="en-GB" dirty="0" smtClean="0"/>
              <a:t>.</a:t>
            </a:r>
          </a:p>
          <a:p>
            <a:pPr lvl="0">
              <a:lnSpc>
                <a:spcPct val="80000"/>
              </a:lnSpc>
              <a:spcBef>
                <a:spcPts val="600"/>
              </a:spcBef>
            </a:pPr>
            <a:endParaRPr lang="en-GB" dirty="0" smtClean="0"/>
          </a:p>
          <a:p>
            <a:pPr lvl="0">
              <a:lnSpc>
                <a:spcPct val="80000"/>
              </a:lnSpc>
              <a:spcBef>
                <a:spcPts val="600"/>
              </a:spcBef>
            </a:pPr>
            <a:r>
              <a:rPr lang="en-GB" dirty="0" smtClean="0"/>
              <a:t>In this reaction we saw a build up of back pressure before the H2S addition point which could be cleared by temporarily interrupting the gas flow.  We never truly got to the bottom of this but it</a:t>
            </a:r>
            <a:r>
              <a:rPr lang="en-GB" baseline="0" dirty="0" smtClean="0"/>
              <a:t> is my </a:t>
            </a:r>
            <a:r>
              <a:rPr lang="en-GB" baseline="0" dirty="0" err="1" smtClean="0"/>
              <a:t>veiw</a:t>
            </a:r>
            <a:r>
              <a:rPr lang="en-GB" baseline="0" dirty="0" smtClean="0"/>
              <a:t> that the H2S was acting as an </a:t>
            </a:r>
            <a:r>
              <a:rPr lang="en-GB" baseline="0" dirty="0" err="1" smtClean="0"/>
              <a:t>antisolvent</a:t>
            </a:r>
            <a:r>
              <a:rPr lang="en-GB" baseline="0" dirty="0" smtClean="0"/>
              <a:t> and causing some of the </a:t>
            </a:r>
            <a:r>
              <a:rPr lang="en-GB" baseline="0" dirty="0" err="1" smtClean="0"/>
              <a:t>imidazolide</a:t>
            </a:r>
            <a:r>
              <a:rPr lang="en-GB" baseline="0" dirty="0" smtClean="0"/>
              <a:t> to come out of solution.  Reconfiguring the addition point slightly caused the problem to vanish.</a:t>
            </a:r>
            <a:endParaRPr lang="en-GB" dirty="0"/>
          </a:p>
          <a:p>
            <a:pPr lvl="0">
              <a:lnSpc>
                <a:spcPct val="90000"/>
              </a:lnSpc>
            </a:pPr>
            <a:endParaRPr lang="en-GB" dirty="0"/>
          </a:p>
          <a:p>
            <a:pPr lvl="0"/>
            <a:endParaRPr lang="en-GB"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7AAD3A-B55B-4180-9DA6-A672E03BF52D}" type="slidenum">
              <a:t>14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most flow</a:t>
            </a:r>
            <a:r>
              <a:rPr lang="en-GB" baseline="0" dirty="0" smtClean="0"/>
              <a:t> processes it is important to have a quantitative understanding of the reaction evolution with time. </a:t>
            </a:r>
            <a:r>
              <a:rPr lang="en-GB" baseline="0" dirty="0" err="1" smtClean="0"/>
              <a:t>ie</a:t>
            </a:r>
            <a:r>
              <a:rPr lang="en-GB" baseline="0" dirty="0" smtClean="0"/>
              <a:t> a kinetic model.  The kinetic analysis and modelling for the whole of this process was performed using </a:t>
            </a:r>
            <a:r>
              <a:rPr lang="en-GB" baseline="0" dirty="0" err="1" smtClean="0"/>
              <a:t>dynochem</a:t>
            </a:r>
            <a:r>
              <a:rPr lang="en-GB" baseline="0" dirty="0" smtClean="0"/>
              <a:t> software from scale up systems.  These two simulations show the reaction concentration profile for the reaction in a plug flow system (Upper) and a batch reactor with a 2 minute addition time (lower).  In the plug flow case the intermediate achieves a maximum concentration of 60% of maximum.  The important thing about flow is that there is a zone in the reactor where this concentration is maintained constantly whilst the chemistry is running.  If this concentration exceeds the solubility of the intermediate it will eventually crystallise and block the reactor.  In the equivalent batch process the concentration lasts for only a few seconds and with even a modest addition rate the peak level of intermediate gets nowhere near that in flow.   In this process this was not an issue but it has be problematical in other processes.</a:t>
            </a:r>
            <a:endParaRPr lang="en-GB" dirty="0"/>
          </a:p>
        </p:txBody>
      </p:sp>
      <p:sp>
        <p:nvSpPr>
          <p:cNvPr id="4" name="Slide Number Placeholder 3"/>
          <p:cNvSpPr>
            <a:spLocks noGrp="1"/>
          </p:cNvSpPr>
          <p:nvPr>
            <p:ph type="sldNum" sz="quarter" idx="10"/>
          </p:nvPr>
        </p:nvSpPr>
        <p:spPr/>
        <p:txBody>
          <a:bodyPr/>
          <a:lstStyle/>
          <a:p>
            <a:pPr lvl="0"/>
            <a:fld id="{C67717C6-984E-4FD9-A235-7F4DEF62BD97}" type="slidenum">
              <a:rPr lang="en-GB" smtClean="0"/>
              <a:t>15</a:t>
            </a:fld>
            <a:endParaRPr lang="en-GB"/>
          </a:p>
        </p:txBody>
      </p:sp>
    </p:spTree>
    <p:extLst>
      <p:ext uri="{BB962C8B-B14F-4D97-AF65-F5344CB8AC3E}">
        <p14:creationId xmlns:p14="http://schemas.microsoft.com/office/powerpoint/2010/main" val="360900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chemistry is fairly simple carboxylic acid functional group transformations and is very clean and high yielding (&gt;95% over the whole process).</a:t>
            </a:r>
          </a:p>
          <a:p>
            <a:r>
              <a:rPr lang="en-GB" baseline="0" dirty="0" smtClean="0"/>
              <a:t>In the batch process the </a:t>
            </a:r>
            <a:r>
              <a:rPr lang="en-GB" baseline="0" dirty="0" err="1" smtClean="0"/>
              <a:t>thiocarboxylic</a:t>
            </a:r>
            <a:r>
              <a:rPr lang="en-GB" baseline="0" dirty="0" smtClean="0"/>
              <a:t> acid is an isolated intermediate so the 2.4 equivalents of imidazole carried through from stage 1 are not present.</a:t>
            </a:r>
          </a:p>
          <a:p>
            <a:r>
              <a:rPr lang="en-GB" baseline="0" dirty="0" smtClean="0"/>
              <a:t>The acylation chemistry is complicated by the presence of multiple </a:t>
            </a:r>
            <a:r>
              <a:rPr lang="en-GB" baseline="0" dirty="0" err="1" smtClean="0"/>
              <a:t>acylating</a:t>
            </a:r>
            <a:r>
              <a:rPr lang="en-GB" baseline="0" dirty="0" smtClean="0"/>
              <a:t> agents the pyridine is present to act as a nucleophilic catalyst to promote acyl exchange in reality the </a:t>
            </a:r>
            <a:r>
              <a:rPr lang="en-GB" baseline="0" dirty="0" err="1" smtClean="0"/>
              <a:t>acylating</a:t>
            </a:r>
            <a:r>
              <a:rPr lang="en-GB" baseline="0" dirty="0" smtClean="0"/>
              <a:t> agents are in equilibrium throughout the chemistry. To proceed at an acceptable rate sufficient anhydride had to be added to consume all the imidazole and perform the desired chemistry </a:t>
            </a:r>
            <a:r>
              <a:rPr lang="en-GB" baseline="0" dirty="0" err="1" smtClean="0"/>
              <a:t>ie</a:t>
            </a:r>
            <a:r>
              <a:rPr lang="en-GB" baseline="0" dirty="0" smtClean="0"/>
              <a:t> in excess of 3.4eq.  This however is dependant on the CDI charge going into stage 1. Dropping below this stoichiometry would result in incomplete reaction going forward,   The use of a large excess of anhydride was restricted by the formation of the </a:t>
            </a:r>
            <a:r>
              <a:rPr lang="en-GB" baseline="0" dirty="0" err="1" smtClean="0"/>
              <a:t>bis-acylated</a:t>
            </a:r>
            <a:r>
              <a:rPr lang="en-GB" baseline="0" dirty="0" smtClean="0"/>
              <a:t> </a:t>
            </a:r>
            <a:r>
              <a:rPr lang="en-GB" baseline="0" dirty="0" err="1" smtClean="0"/>
              <a:t>thioanhydride</a:t>
            </a:r>
            <a:r>
              <a:rPr lang="en-GB" baseline="0" dirty="0" smtClean="0"/>
              <a:t> which had moderate solubility in the reaction mix and would cause blockages if present in excess of 50mol%.  This was potentially a tricky step but the operating window was </a:t>
            </a:r>
            <a:r>
              <a:rPr lang="en-GB" baseline="0" dirty="0" err="1" smtClean="0"/>
              <a:t>sufficently</a:t>
            </a:r>
            <a:r>
              <a:rPr lang="en-GB" baseline="0" dirty="0" smtClean="0"/>
              <a:t> wide to be acceptable.</a:t>
            </a:r>
          </a:p>
          <a:p>
            <a:endParaRPr lang="en-GB" baseline="0" dirty="0" smtClean="0"/>
          </a:p>
          <a:p>
            <a:r>
              <a:rPr lang="en-GB" baseline="0" dirty="0" smtClean="0"/>
              <a:t>The  2 stage 3 reactors were run at different temperatures to control the isomeric O-</a:t>
            </a:r>
            <a:r>
              <a:rPr lang="en-GB" baseline="0" dirty="0" err="1" smtClean="0"/>
              <a:t>alkyated</a:t>
            </a:r>
            <a:r>
              <a:rPr lang="en-GB" baseline="0" dirty="0" smtClean="0"/>
              <a:t> impurity.  The first reactor typically reached 80% conversion with&lt;0.1% isomer it was the </a:t>
            </a:r>
            <a:r>
              <a:rPr lang="en-GB" baseline="0" dirty="0" err="1" smtClean="0"/>
              <a:t>acceptible</a:t>
            </a:r>
            <a:r>
              <a:rPr lang="en-GB" baseline="0" dirty="0" smtClean="0"/>
              <a:t> to increase the reaction temperature to drive the remaining 20% conversion in a reasonable time frame</a:t>
            </a:r>
            <a:endParaRPr lang="en-GB" dirty="0"/>
          </a:p>
        </p:txBody>
      </p:sp>
      <p:sp>
        <p:nvSpPr>
          <p:cNvPr id="4" name="Slide Number Placeholder 3"/>
          <p:cNvSpPr>
            <a:spLocks noGrp="1"/>
          </p:cNvSpPr>
          <p:nvPr>
            <p:ph type="sldNum" sz="quarter" idx="10"/>
          </p:nvPr>
        </p:nvSpPr>
        <p:spPr/>
        <p:txBody>
          <a:bodyPr/>
          <a:lstStyle/>
          <a:p>
            <a:pPr lvl="0"/>
            <a:fld id="{C67717C6-984E-4FD9-A235-7F4DEF62BD97}" type="slidenum">
              <a:rPr lang="en-GB" smtClean="0"/>
              <a:t>16</a:t>
            </a:fld>
            <a:endParaRPr lang="en-GB"/>
          </a:p>
        </p:txBody>
      </p:sp>
    </p:spTree>
    <p:extLst>
      <p:ext uri="{BB962C8B-B14F-4D97-AF65-F5344CB8AC3E}">
        <p14:creationId xmlns:p14="http://schemas.microsoft.com/office/powerpoint/2010/main" val="3376142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smtClean="0"/>
              <a:t>Returning</a:t>
            </a:r>
            <a:r>
              <a:rPr lang="en-GB" baseline="0" dirty="0" smtClean="0"/>
              <a:t> to the overall reactor schematic the stage 1 reactor had a 16minute residence time 8min for each step, stage 2 reactor 8 minute residence time 6 post anhydride 2 post </a:t>
            </a:r>
            <a:r>
              <a:rPr lang="en-GB" baseline="0" dirty="0" err="1" smtClean="0"/>
              <a:t>diethylamine</a:t>
            </a:r>
            <a:r>
              <a:rPr lang="en-GB" baseline="0" dirty="0" smtClean="0"/>
              <a:t> addition.  Each of the stage three reactors had 20minute residence time. </a:t>
            </a:r>
            <a:endParaRPr lang="en-GB"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503AA3-4F73-4756-A355-10530DE5D729}" type="slidenum">
              <a:t>17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r>
              <a:rPr lang="en-GB" dirty="0" smtClean="0"/>
              <a:t>Surprisingly our manufacturing colleagues</a:t>
            </a:r>
            <a:r>
              <a:rPr lang="en-GB" baseline="0" dirty="0" smtClean="0"/>
              <a:t> are not over fond of telescoped processes for a number of operational reasons. From a planning point of view they would prefer to run 20 stage 1, followed by 20 stage 2 etc. This allows QA and paperwork to run alongside the process less complexity in shift handovers.  In process checks can probably be removed.  Lower risk of mischarge as only chemicals relevant to the stage need be on the plant.</a:t>
            </a:r>
          </a:p>
          <a:p>
            <a:r>
              <a:rPr lang="en-GB" baseline="0" dirty="0" smtClean="0"/>
              <a:t>In contrast telescoped processes are accompanied by complex process instructions where it can be difficult to focus on the key hazards and risks.  In the event of a problem with the material identifying the cause can be complex.</a:t>
            </a:r>
            <a:endParaRPr lang="en-GB"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51DE51-80F5-4E56-BBC2-83118D7696CC}" type="slidenum">
              <a:t>18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contrast to a telescoped batch process a telescoped</a:t>
            </a:r>
            <a:r>
              <a:rPr lang="en-GB" baseline="0" dirty="0" smtClean="0"/>
              <a:t> flow process has all reactions in segregated vessels.  No scope for fixing the chemistry once the reaction has moved on but the process should be sufficiently well understood and control designed to control this. Once  up and running a flow process is incredible well controlled so operators can focus on key manual operations feed make up etc.</a:t>
            </a:r>
            <a:endParaRPr lang="en-GB" dirty="0"/>
          </a:p>
        </p:txBody>
      </p:sp>
      <p:sp>
        <p:nvSpPr>
          <p:cNvPr id="4" name="Slide Number Placeholder 3"/>
          <p:cNvSpPr>
            <a:spLocks noGrp="1"/>
          </p:cNvSpPr>
          <p:nvPr>
            <p:ph type="sldNum" sz="quarter" idx="10"/>
          </p:nvPr>
        </p:nvSpPr>
        <p:spPr/>
        <p:txBody>
          <a:bodyPr/>
          <a:lstStyle/>
          <a:p>
            <a:pPr lvl="0"/>
            <a:fld id="{C67717C6-984E-4FD9-A235-7F4DEF62BD97}" type="slidenum">
              <a:rPr lang="en-GB" smtClean="0"/>
              <a:t>19</a:t>
            </a:fld>
            <a:endParaRPr lang="en-GB"/>
          </a:p>
        </p:txBody>
      </p:sp>
    </p:spTree>
    <p:extLst>
      <p:ext uri="{BB962C8B-B14F-4D97-AF65-F5344CB8AC3E}">
        <p14:creationId xmlns:p14="http://schemas.microsoft.com/office/powerpoint/2010/main" val="261557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1: Cryogenic chemistry needed to stabilise reactive species may not </a:t>
            </a:r>
            <a:r>
              <a:rPr lang="en-GB" dirty="0" smtClean="0"/>
              <a:t>need </a:t>
            </a:r>
            <a:r>
              <a:rPr lang="en-GB" dirty="0"/>
              <a:t>the cold if the time is kept short. Hazardous reactions low inventory. Extreme conditions high temperatures.</a:t>
            </a:r>
          </a:p>
          <a:p>
            <a:pPr lvl="0"/>
            <a:r>
              <a:rPr lang="en-GB" dirty="0"/>
              <a:t>2: Exquisite control over temperature and flows is possible but measure something you are not controlling to demonstrate control.</a:t>
            </a:r>
          </a:p>
          <a:p>
            <a:pPr lvl="0"/>
            <a:r>
              <a:rPr lang="en-GB" dirty="0"/>
              <a:t>3: Use of process analytical technologies is potentially really useful to identify state of control</a:t>
            </a:r>
          </a:p>
          <a:p>
            <a:pPr lvl="0"/>
            <a:r>
              <a:rPr lang="en-GB" dirty="0"/>
              <a:t>4: Multistage flow processes can significantly reduce </a:t>
            </a:r>
            <a:r>
              <a:rPr lang="en-GB" dirty="0" smtClean="0"/>
              <a:t>cycle </a:t>
            </a:r>
            <a:r>
              <a:rPr lang="en-GB" dirty="0"/>
              <a:t>time in manufacturing.</a:t>
            </a:r>
          </a:p>
          <a:p>
            <a:pPr lvl="0"/>
            <a:r>
              <a:rPr lang="en-GB" dirty="0"/>
              <a:t>5: Flow equipment is generally more compact than a batch plant for similar through put.</a:t>
            </a:r>
          </a:p>
          <a:p>
            <a:pPr lvl="0"/>
            <a:endParaRPr lang="en-GB" dirty="0"/>
          </a:p>
          <a:p>
            <a:pPr lvl="0"/>
            <a:endParaRPr lang="en-GB"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5ABE17-87CE-4370-BF8F-D7F82AB7FF50}" type="slidenum">
              <a:t>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9 flow rates. 4 reactor temperatures, 2 solution make ups 1 buffer pot fill 16 independent variables full factor DOE = 65000 </a:t>
            </a:r>
            <a:r>
              <a:rPr lang="en-GB" dirty="0" err="1"/>
              <a:t>expts</a:t>
            </a:r>
            <a:r>
              <a:rPr lang="en-GB" dirty="0"/>
              <a:t> 6 hours to steady state 45 years </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E56451-3F00-4FBA-AB0D-3B165C35BC2B}" type="slidenum">
              <a:t>20</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Whilst this presentation will focus on reactive chemistry most chemistry unit operations are amenable to flow and are already adopted on commercial scale in various industries.  I will be discussing solution based chemistry but my colleagues in secondary manufacturing routinely blend and handle solids in a flow environment.</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D1F88B-5A48-4B37-9A5A-55AC64C5EF21}" type="slidenum">
              <a:t>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Types of flow reactor</a:t>
            </a:r>
          </a:p>
          <a:p>
            <a:pPr lvl="0"/>
            <a:r>
              <a:rPr lang="en-GB" dirty="0"/>
              <a:t>Firstly Continuous stirred tank reactors</a:t>
            </a:r>
          </a:p>
          <a:p>
            <a:pPr lvl="0"/>
            <a:r>
              <a:rPr lang="en-GB" dirty="0"/>
              <a:t>Can be derived from traditional batch vessels:</a:t>
            </a:r>
          </a:p>
          <a:p>
            <a:pPr lvl="0"/>
            <a:r>
              <a:rPr lang="en-GB" dirty="0"/>
              <a:t>Useful for longer reaction times.</a:t>
            </a:r>
          </a:p>
          <a:p>
            <a:pPr lvl="0"/>
            <a:r>
              <a:rPr lang="en-GB" dirty="0"/>
              <a:t>Mixing and heat transfer decoupled from process flow rate</a:t>
            </a:r>
          </a:p>
          <a:p>
            <a:pPr lvl="0"/>
            <a:r>
              <a:rPr lang="en-GB" dirty="0"/>
              <a:t>Can handle solids</a:t>
            </a:r>
          </a:p>
          <a:p>
            <a:pPr lvl="0"/>
            <a:r>
              <a:rPr lang="en-GB" dirty="0"/>
              <a:t>Very wide residence time </a:t>
            </a:r>
            <a:r>
              <a:rPr lang="en-GB" dirty="0" err="1"/>
              <a:t>distrbution</a:t>
            </a:r>
            <a:endParaRPr lang="en-GB" dirty="0"/>
          </a:p>
          <a:p>
            <a:pPr lvl="0"/>
            <a:r>
              <a:rPr lang="en-GB" dirty="0"/>
              <a:t>Straight forward removal of Gaseous by-products</a:t>
            </a:r>
          </a:p>
          <a:p>
            <a:pPr lvl="0"/>
            <a:r>
              <a:rPr lang="en-GB" dirty="0"/>
              <a:t>Cascades of smaller reactors leads to improved start up efficiency.</a:t>
            </a:r>
          </a:p>
          <a:p>
            <a:pPr lvl="0"/>
            <a:r>
              <a:rPr lang="en-GB" dirty="0"/>
              <a:t>Can take a long time to achieve Steady state</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B1453A-927D-4661-8748-A45C82F71145}" type="slidenum">
              <a:t>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Type of CSTR that can be incorporated into an hydraulically locked series of flow reactors </a:t>
            </a:r>
          </a:p>
          <a:p>
            <a:pPr lvl="0"/>
            <a:r>
              <a:rPr lang="en-GB" dirty="0"/>
              <a:t>Hydraulic locking does not require additional pumps between reactors</a:t>
            </a:r>
          </a:p>
          <a:p>
            <a:pPr lvl="0"/>
            <a:r>
              <a:rPr lang="en-GB" dirty="0"/>
              <a:t>Useful for handling transient solid formation at the start of a reaction can be very compact</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709E43-CAC4-493A-84C4-AF7A4A540D44}" type="slidenum">
              <a:t>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 In this type of reactor Two streams are bought together at a mixing point and travel down the reactor without back </a:t>
            </a:r>
            <a:r>
              <a:rPr lang="en-GB" dirty="0" smtClean="0"/>
              <a:t>mixing.  True plug flow is difficult to achieve some degree of</a:t>
            </a:r>
            <a:r>
              <a:rPr lang="en-GB" baseline="0" dirty="0" smtClean="0"/>
              <a:t> back mixing is inevitable</a:t>
            </a:r>
            <a:endParaRPr lang="en-GB" dirty="0"/>
          </a:p>
          <a:p>
            <a:pPr lvl="0"/>
            <a:r>
              <a:rPr lang="en-GB" dirty="0"/>
              <a:t>In these reactors distance along the reactor equates to </a:t>
            </a:r>
            <a:r>
              <a:rPr lang="en-GB" dirty="0" smtClean="0"/>
              <a:t>time</a:t>
            </a:r>
            <a:r>
              <a:rPr lang="en-GB" baseline="0" dirty="0" smtClean="0"/>
              <a:t> in a batch reactor</a:t>
            </a:r>
            <a:endParaRPr lang="en-GB"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CA7BC0-FAA8-4670-9747-E234E73706F6}" type="slidenum">
              <a:t>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Plug flow reactor with very high surface area to volume ratio</a:t>
            </a:r>
            <a:r>
              <a:rPr lang="en-GB" dirty="0" smtClean="0"/>
              <a:t>.</a:t>
            </a:r>
          </a:p>
          <a:p>
            <a:pPr lvl="0"/>
            <a:r>
              <a:rPr lang="en-GB" dirty="0" smtClean="0"/>
              <a:t>Channels</a:t>
            </a:r>
            <a:r>
              <a:rPr lang="en-GB" baseline="0" dirty="0" smtClean="0"/>
              <a:t> are sub millimetre in size</a:t>
            </a:r>
            <a:endParaRPr lang="en-GB" dirty="0"/>
          </a:p>
          <a:p>
            <a:pPr lvl="0"/>
            <a:r>
              <a:rPr lang="en-GB" dirty="0"/>
              <a:t>Mixing is by diffusion</a:t>
            </a:r>
          </a:p>
          <a:p>
            <a:pPr lvl="0"/>
            <a:r>
              <a:rPr lang="en-GB" dirty="0"/>
              <a:t>Heat transfer is high.</a:t>
            </a:r>
          </a:p>
          <a:p>
            <a:pPr lvl="0"/>
            <a:r>
              <a:rPr lang="en-GB" dirty="0"/>
              <a:t>Useful for fast exothermic reactions</a:t>
            </a:r>
          </a:p>
          <a:p>
            <a:pPr lvl="0"/>
            <a:r>
              <a:rPr lang="en-GB" dirty="0"/>
              <a:t>Good development tool as require low quantities of materials block </a:t>
            </a:r>
            <a:r>
              <a:rPr lang="en-GB" dirty="0" smtClean="0"/>
              <a:t>easily</a:t>
            </a:r>
          </a:p>
          <a:p>
            <a:pPr lvl="0"/>
            <a:r>
              <a:rPr lang="en-GB" dirty="0" smtClean="0"/>
              <a:t>Typically use syringe pumps which</a:t>
            </a:r>
            <a:r>
              <a:rPr lang="en-GB" baseline="0" dirty="0" smtClean="0"/>
              <a:t> give good volumetric flow accuracy</a:t>
            </a:r>
            <a:endParaRPr lang="en-GB"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08DB01-5FAA-44E6-8088-9DD1D5905D94}" type="slidenum">
              <a:t>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a:t>Typically using </a:t>
            </a:r>
            <a:r>
              <a:rPr lang="en-GB" dirty="0" smtClean="0"/>
              <a:t>0.5-3mm </a:t>
            </a:r>
            <a:r>
              <a:rPr lang="en-GB" dirty="0"/>
              <a:t>id tube</a:t>
            </a:r>
          </a:p>
          <a:p>
            <a:pPr lvl="0"/>
            <a:r>
              <a:rPr lang="en-GB" dirty="0"/>
              <a:t>Mixing is by turbulent flow and is flow rate dependent</a:t>
            </a:r>
          </a:p>
          <a:p>
            <a:pPr lvl="0"/>
            <a:r>
              <a:rPr lang="en-GB" dirty="0"/>
              <a:t>Can be constructed from a range of materials to suit any chemistry</a:t>
            </a:r>
          </a:p>
          <a:p>
            <a:pPr lvl="0"/>
            <a:r>
              <a:rPr lang="en-GB" dirty="0"/>
              <a:t>Cheap and easily configured in the </a:t>
            </a:r>
            <a:r>
              <a:rPr lang="en-GB" dirty="0" smtClean="0"/>
              <a:t>lab.</a:t>
            </a:r>
            <a:endParaRPr lang="en-GB"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78E56F-60A5-4BE2-8E0C-1C894D3B9DE8}" type="slidenum">
              <a:t>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lnSpc>
                <a:spcPct val="80000"/>
              </a:lnSpc>
              <a:spcBef>
                <a:spcPts val="700"/>
              </a:spcBef>
            </a:pPr>
            <a:r>
              <a:rPr lang="en-GB" dirty="0"/>
              <a:t>Uses wider bore tubing (6-10mm)</a:t>
            </a:r>
          </a:p>
          <a:p>
            <a:pPr lvl="0">
              <a:lnSpc>
                <a:spcPct val="80000"/>
              </a:lnSpc>
              <a:spcBef>
                <a:spcPts val="700"/>
              </a:spcBef>
            </a:pPr>
            <a:r>
              <a:rPr lang="en-GB" dirty="0"/>
              <a:t>Static mixers provide radial mixing moving the liquid from the edge of the pipe to the centre to aid mixing and heat transfer can operate at lower volumetric flow rates. Tend to be expensive and tailored to specific </a:t>
            </a:r>
            <a:r>
              <a:rPr lang="en-GB" dirty="0" smtClean="0"/>
              <a:t>processes. This </a:t>
            </a:r>
            <a:r>
              <a:rPr lang="en-GB" dirty="0"/>
              <a:t>is the type of reactor we used in our process demonstration </a:t>
            </a:r>
            <a:r>
              <a:rPr lang="en-GB" dirty="0" smtClean="0"/>
              <a:t>kit which I will focus on here.  </a:t>
            </a:r>
          </a:p>
          <a:p>
            <a:pPr lvl="0">
              <a:lnSpc>
                <a:spcPct val="80000"/>
              </a:lnSpc>
              <a:spcBef>
                <a:spcPts val="700"/>
              </a:spcBef>
            </a:pPr>
            <a:r>
              <a:rPr lang="en-GB" dirty="0" smtClean="0"/>
              <a:t>Again these can be constructed from a wide variety of materials to suit the chemistry</a:t>
            </a:r>
            <a:endParaRPr lang="en-GB"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013275-BBCC-4B26-A92C-6B165CCF2033}" type="slidenum">
              <a:t>9</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ight Triangle 9"/>
          <p:cNvSpPr/>
          <p:nvPr/>
        </p:nvSpPr>
        <p:spPr>
          <a:xfrm>
            <a:off x="0" y="4664144"/>
            <a:ext cx="9151086" cy="0"/>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gradFill>
            <a:gsLst>
              <a:gs pos="0">
                <a:srgbClr val="007897"/>
              </a:gs>
              <a:gs pos="50000">
                <a:srgbClr val="4ABBE0"/>
              </a:gs>
              <a:gs pos="100000">
                <a:srgbClr val="007897"/>
              </a:gs>
            </a:gsLst>
            <a:lin ang="30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Lucida Sans Unicode"/>
            </a:endParaRPr>
          </a:p>
        </p:txBody>
      </p:sp>
      <p:sp>
        <p:nvSpPr>
          <p:cNvPr id="3" name="Title 8"/>
          <p:cNvSpPr txBox="1">
            <a:spLocks noGrp="1"/>
          </p:cNvSpPr>
          <p:nvPr>
            <p:ph type="ctrTitle"/>
          </p:nvPr>
        </p:nvSpPr>
        <p:spPr>
          <a:xfrm>
            <a:off x="685800" y="1752603"/>
            <a:ext cx="7772400" cy="1829760"/>
          </a:xfrm>
        </p:spPr>
        <p:txBody>
          <a:bodyPr anchor="b"/>
          <a:lstStyle>
            <a:lvl1pPr algn="r">
              <a:defRPr sz="4800"/>
            </a:lvl1pPr>
          </a:lstStyle>
          <a:p>
            <a:pPr lvl="0"/>
            <a:r>
              <a:rPr lang="en-US"/>
              <a:t>Click to edit Master title style</a:t>
            </a:r>
          </a:p>
        </p:txBody>
      </p:sp>
      <p:sp>
        <p:nvSpPr>
          <p:cNvPr id="4" name="Subtitle 16"/>
          <p:cNvSpPr txBox="1">
            <a:spLocks noGrp="1"/>
          </p:cNvSpPr>
          <p:nvPr>
            <p:ph type="subTitle" idx="1"/>
          </p:nvPr>
        </p:nvSpPr>
        <p:spPr>
          <a:xfrm>
            <a:off x="685800" y="3611605"/>
            <a:ext cx="7772400" cy="1199701"/>
          </a:xfrm>
        </p:spPr>
        <p:txBody>
          <a:bodyPr lIns="45720" rIns="45720"/>
          <a:lstStyle>
            <a:lvl1pPr marL="0" marR="64008" indent="0" algn="r">
              <a:buNone/>
              <a:defRPr>
                <a:solidFill>
                  <a:srgbClr val="464646"/>
                </a:solidFill>
              </a:defRPr>
            </a:lvl1pPr>
          </a:lstStyle>
          <a:p>
            <a:pPr lvl="0"/>
            <a:r>
              <a:rPr lang="en-US"/>
              <a:t>Click to edit Master subtitle style</a:t>
            </a:r>
          </a:p>
        </p:txBody>
      </p:sp>
      <p:grpSp>
        <p:nvGrpSpPr>
          <p:cNvPr id="5" name="Group 1"/>
          <p:cNvGrpSpPr/>
          <p:nvPr/>
        </p:nvGrpSpPr>
        <p:grpSpPr>
          <a:xfrm>
            <a:off x="-3767" y="4953003"/>
            <a:ext cx="9147767" cy="1912092"/>
            <a:chOff x="-3767" y="4953003"/>
            <a:chExt cx="9147767" cy="1912092"/>
          </a:xfrm>
        </p:grpSpPr>
        <p:sp>
          <p:nvSpPr>
            <p:cNvPr id="6" name="Freeform 6"/>
            <p:cNvSpPr/>
            <p:nvPr/>
          </p:nvSpPr>
          <p:spPr>
            <a:xfrm>
              <a:off x="1687516" y="4953003"/>
              <a:ext cx="7456483" cy="488152"/>
            </a:xfrm>
            <a:custGeom>
              <a:avLst/>
              <a:gdLst>
                <a:gd name="f0" fmla="val 10800000"/>
                <a:gd name="f1" fmla="val 5400000"/>
                <a:gd name="f2" fmla="val 180"/>
                <a:gd name="f3" fmla="val w"/>
                <a:gd name="f4" fmla="val h"/>
                <a:gd name="f5" fmla="val 0"/>
                <a:gd name="f6" fmla="val 4697"/>
                <a:gd name="f7" fmla="val 367"/>
                <a:gd name="f8" fmla="val 218"/>
                <a:gd name="f9" fmla="+- 0 0 -90"/>
                <a:gd name="f10" fmla="*/ f3 1 4697"/>
                <a:gd name="f11" fmla="*/ f4 1 367"/>
                <a:gd name="f12" fmla="+- f7 0 f5"/>
                <a:gd name="f13" fmla="+- f6 0 f5"/>
                <a:gd name="f14" fmla="*/ f9 f0 1"/>
                <a:gd name="f15" fmla="*/ f13 1 4697"/>
                <a:gd name="f16" fmla="*/ f12 1 367"/>
                <a:gd name="f17" fmla="*/ f14 1 f2"/>
                <a:gd name="f18" fmla="*/ 4697 1 f15"/>
                <a:gd name="f19" fmla="*/ 0 1 f16"/>
                <a:gd name="f20" fmla="*/ 367 1 f16"/>
                <a:gd name="f21" fmla="*/ 0 1 f15"/>
                <a:gd name="f22" fmla="*/ 218 1 f16"/>
                <a:gd name="f23" fmla="+- f17 0 f1"/>
                <a:gd name="f24" fmla="*/ f21 f10 1"/>
                <a:gd name="f25" fmla="*/ f18 f10 1"/>
                <a:gd name="f26" fmla="*/ f20 f11 1"/>
                <a:gd name="f27" fmla="*/ f19 f11 1"/>
                <a:gd name="f28" fmla="*/ f22 f11 1"/>
              </a:gdLst>
              <a:ahLst/>
              <a:cxnLst>
                <a:cxn ang="3cd4">
                  <a:pos x="hc" y="t"/>
                </a:cxn>
                <a:cxn ang="0">
                  <a:pos x="r" y="vc"/>
                </a:cxn>
                <a:cxn ang="cd4">
                  <a:pos x="hc" y="b"/>
                </a:cxn>
                <a:cxn ang="cd2">
                  <a:pos x="l" y="vc"/>
                </a:cxn>
                <a:cxn ang="f23">
                  <a:pos x="f25" y="f27"/>
                </a:cxn>
                <a:cxn ang="f23">
                  <a:pos x="f25" y="f26"/>
                </a:cxn>
                <a:cxn ang="f23">
                  <a:pos x="f24" y="f28"/>
                </a:cxn>
                <a:cxn ang="f23">
                  <a:pos x="f25" y="f27"/>
                </a:cxn>
              </a:cxnLst>
              <a:rect l="f24" t="f27" r="f25" b="f26"/>
              <a:pathLst>
                <a:path w="4697" h="367">
                  <a:moveTo>
                    <a:pt x="f6" y="f5"/>
                  </a:moveTo>
                  <a:lnTo>
                    <a:pt x="f6" y="f7"/>
                  </a:lnTo>
                  <a:lnTo>
                    <a:pt x="f5" y="f8"/>
                  </a:lnTo>
                  <a:lnTo>
                    <a:pt x="f6" y="f5"/>
                  </a:lnTo>
                  <a:close/>
                </a:path>
              </a:pathLst>
            </a:custGeom>
            <a:solidFill>
              <a:srgbClr val="9FCBDC">
                <a:alpha val="40000"/>
              </a:srgbClr>
            </a:solid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ucida Sans Unicode"/>
              </a:endParaRPr>
            </a:p>
          </p:txBody>
        </p:sp>
        <p:sp>
          <p:nvSpPr>
            <p:cNvPr id="7" name="Freeform 7"/>
            <p:cNvSpPr/>
            <p:nvPr/>
          </p:nvSpPr>
          <p:spPr>
            <a:xfrm>
              <a:off x="35442" y="5237747"/>
              <a:ext cx="9108557" cy="788660"/>
            </a:xfrm>
            <a:custGeom>
              <a:avLst/>
              <a:gdLst>
                <a:gd name="f0" fmla="val 10800000"/>
                <a:gd name="f1" fmla="val 5400000"/>
                <a:gd name="f2" fmla="val 180"/>
                <a:gd name="f3" fmla="val w"/>
                <a:gd name="f4" fmla="val h"/>
                <a:gd name="f5" fmla="val 0"/>
                <a:gd name="f6" fmla="val 5760"/>
                <a:gd name="f7" fmla="val 528"/>
                <a:gd name="f8" fmla="val 48"/>
                <a:gd name="f9" fmla="+- 0 0 -90"/>
                <a:gd name="f10" fmla="*/ f3 1 5760"/>
                <a:gd name="f11" fmla="*/ f4 1 528"/>
                <a:gd name="f12" fmla="+- f7 0 f5"/>
                <a:gd name="f13" fmla="+- f6 0 f5"/>
                <a:gd name="f14" fmla="*/ f9 f0 1"/>
                <a:gd name="f15" fmla="*/ f13 1 5760"/>
                <a:gd name="f16" fmla="*/ f12 1 528"/>
                <a:gd name="f17" fmla="*/ f14 1 f2"/>
                <a:gd name="f18" fmla="*/ 0 1 f15"/>
                <a:gd name="f19" fmla="*/ 0 1 f16"/>
                <a:gd name="f20" fmla="*/ 5760 1 f15"/>
                <a:gd name="f21" fmla="*/ 528 1 f16"/>
                <a:gd name="f22" fmla="*/ 48 1 f15"/>
                <a:gd name="f23" fmla="+- f17 0 f1"/>
                <a:gd name="f24" fmla="*/ f18 f10 1"/>
                <a:gd name="f25" fmla="*/ f20 f10 1"/>
                <a:gd name="f26" fmla="*/ f21 f11 1"/>
                <a:gd name="f27" fmla="*/ f19 f11 1"/>
                <a:gd name="f28" fmla="*/ f22 f10 1"/>
              </a:gdLst>
              <a:ahLst/>
              <a:cxnLst>
                <a:cxn ang="3cd4">
                  <a:pos x="hc" y="t"/>
                </a:cxn>
                <a:cxn ang="0">
                  <a:pos x="r" y="vc"/>
                </a:cxn>
                <a:cxn ang="cd4">
                  <a:pos x="hc" y="b"/>
                </a:cxn>
                <a:cxn ang="cd2">
                  <a:pos x="l" y="vc"/>
                </a:cxn>
                <a:cxn ang="f23">
                  <a:pos x="f24" y="f27"/>
                </a:cxn>
                <a:cxn ang="f23">
                  <a:pos x="f25" y="f27"/>
                </a:cxn>
                <a:cxn ang="f23">
                  <a:pos x="f25" y="f26"/>
                </a:cxn>
                <a:cxn ang="f23">
                  <a:pos x="f28" y="f27"/>
                </a:cxn>
              </a:cxnLst>
              <a:rect l="f24" t="f27" r="f25" b="f26"/>
              <a:pathLst>
                <a:path w="5760" h="528">
                  <a:moveTo>
                    <a:pt x="f5" y="f5"/>
                  </a:moveTo>
                  <a:lnTo>
                    <a:pt x="f6" y="f5"/>
                  </a:lnTo>
                  <a:lnTo>
                    <a:pt x="f6" y="f7"/>
                  </a:lnTo>
                  <a:lnTo>
                    <a:pt x="f8" y="f5"/>
                  </a:lnTo>
                </a:path>
              </a:pathLst>
            </a:custGeom>
            <a:no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ucida Sans Unicode"/>
              </a:endParaRPr>
            </a:p>
          </p:txBody>
        </p:sp>
        <p:sp>
          <p:nvSpPr>
            <p:cNvPr id="8" name="Freeform 10"/>
            <p:cNvSpPr/>
            <p:nvPr/>
          </p:nvSpPr>
          <p:spPr>
            <a:xfrm>
              <a:off x="0" y="5000981"/>
              <a:ext cx="9144000" cy="1864114"/>
            </a:xfrm>
            <a:custGeom>
              <a:avLst/>
              <a:gdLst>
                <a:gd name="f0" fmla="val 10800000"/>
                <a:gd name="f1" fmla="val 5400000"/>
                <a:gd name="f2" fmla="val 180"/>
                <a:gd name="f3" fmla="val w"/>
                <a:gd name="f4" fmla="val h"/>
                <a:gd name="f5" fmla="val 0"/>
                <a:gd name="f6" fmla="val 5760"/>
                <a:gd name="f7" fmla="val 1248"/>
                <a:gd name="f8" fmla="val 528"/>
                <a:gd name="f9" fmla="+- 0 0 -90"/>
                <a:gd name="f10" fmla="*/ f3 1 5760"/>
                <a:gd name="f11" fmla="*/ f4 1 1248"/>
                <a:gd name="f12" fmla="+- f7 0 f5"/>
                <a:gd name="f13" fmla="+- f6 0 f5"/>
                <a:gd name="f14" fmla="*/ f9 f0 1"/>
                <a:gd name="f15" fmla="*/ f13 1 5760"/>
                <a:gd name="f16" fmla="*/ f12 1 1248"/>
                <a:gd name="f17" fmla="*/ f14 1 f2"/>
                <a:gd name="f18" fmla="*/ 0 1 f15"/>
                <a:gd name="f19" fmla="*/ 0 1 f16"/>
                <a:gd name="f20" fmla="*/ 1248 1 f16"/>
                <a:gd name="f21" fmla="*/ 5760 1 f15"/>
                <a:gd name="f22" fmla="*/ 528 1 f16"/>
                <a:gd name="f23" fmla="+- f17 0 f1"/>
                <a:gd name="f24" fmla="*/ f18 f10 1"/>
                <a:gd name="f25" fmla="*/ f21 f10 1"/>
                <a:gd name="f26" fmla="*/ f20 f11 1"/>
                <a:gd name="f27" fmla="*/ f19 f11 1"/>
                <a:gd name="f28" fmla="*/ f22 f11 1"/>
              </a:gdLst>
              <a:ahLst/>
              <a:cxnLst>
                <a:cxn ang="3cd4">
                  <a:pos x="hc" y="t"/>
                </a:cxn>
                <a:cxn ang="0">
                  <a:pos x="r" y="vc"/>
                </a:cxn>
                <a:cxn ang="cd4">
                  <a:pos x="hc" y="b"/>
                </a:cxn>
                <a:cxn ang="cd2">
                  <a:pos x="l" y="vc"/>
                </a:cxn>
                <a:cxn ang="f23">
                  <a:pos x="f24" y="f27"/>
                </a:cxn>
                <a:cxn ang="f23">
                  <a:pos x="f24" y="f26"/>
                </a:cxn>
                <a:cxn ang="f23">
                  <a:pos x="f25" y="f26"/>
                </a:cxn>
                <a:cxn ang="f23">
                  <a:pos x="f25" y="f28"/>
                </a:cxn>
                <a:cxn ang="f23">
                  <a:pos x="f24" y="f27"/>
                </a:cxn>
              </a:cxnLst>
              <a:rect l="f24" t="f27" r="f25" b="f26"/>
              <a:pathLst>
                <a:path w="5760" h="1248">
                  <a:moveTo>
                    <a:pt x="f5" y="f5"/>
                  </a:moveTo>
                  <a:lnTo>
                    <a:pt x="f5" y="f7"/>
                  </a:lnTo>
                  <a:lnTo>
                    <a:pt x="f6" y="f7"/>
                  </a:lnTo>
                  <a:lnTo>
                    <a:pt x="f6" y="f8"/>
                  </a:lnTo>
                  <a:lnTo>
                    <a:pt x="f5" y="f5"/>
                  </a:lnTo>
                  <a:close/>
                </a:path>
              </a:pathLst>
            </a:custGeom>
            <a:blipFill>
              <a:blip r:embed="rId2">
                <a:alphaModFix amt="50000"/>
              </a:blip>
              <a:tile sx="49999" sy="49999" algn="t"/>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Lucida Sans Unicode"/>
              </a:endParaRPr>
            </a:p>
          </p:txBody>
        </p:sp>
        <p:cxnSp>
          <p:nvCxnSpPr>
            <p:cNvPr id="9" name="Straight Connector 11"/>
            <p:cNvCxnSpPr/>
            <p:nvPr/>
          </p:nvCxnSpPr>
          <p:spPr>
            <a:xfrm>
              <a:off x="-3767" y="4997671"/>
              <a:ext cx="9147767" cy="790298"/>
            </a:xfrm>
            <a:prstGeom prst="straightConnector1">
              <a:avLst/>
            </a:prstGeom>
            <a:noFill/>
            <a:ln w="12060">
              <a:solidFill>
                <a:srgbClr val="156D83"/>
              </a:solidFill>
              <a:prstDash val="solid"/>
              <a:miter/>
            </a:ln>
          </p:spPr>
        </p:cxnSp>
      </p:grpSp>
      <p:sp>
        <p:nvSpPr>
          <p:cNvPr id="10" name="Date Placeholder 29"/>
          <p:cNvSpPr txBox="1">
            <a:spLocks noGrp="1"/>
          </p:cNvSpPr>
          <p:nvPr>
            <p:ph type="dt" sz="half" idx="7"/>
          </p:nvPr>
        </p:nvSpPr>
        <p:spPr/>
        <p:txBody>
          <a:bodyPr/>
          <a:lstStyle>
            <a:lvl1pPr>
              <a:defRPr>
                <a:solidFill>
                  <a:srgbClr val="FFFFFF"/>
                </a:solidFill>
              </a:defRPr>
            </a:lvl1pPr>
          </a:lstStyle>
          <a:p>
            <a:pPr lvl="0"/>
            <a:fld id="{D6763CF9-15FC-4A76-9527-B41102FFAA23}" type="datetime1">
              <a:rPr lang="en-GB"/>
              <a:pPr lvl="0"/>
              <a:t>24/06/2020</a:t>
            </a:fld>
            <a:endParaRPr lang="en-GB"/>
          </a:p>
        </p:txBody>
      </p:sp>
      <p:sp>
        <p:nvSpPr>
          <p:cNvPr id="11" name="Footer Placeholder 18"/>
          <p:cNvSpPr txBox="1">
            <a:spLocks noGrp="1"/>
          </p:cNvSpPr>
          <p:nvPr>
            <p:ph type="ftr" sz="quarter" idx="9"/>
          </p:nvPr>
        </p:nvSpPr>
        <p:spPr/>
        <p:txBody>
          <a:bodyPr/>
          <a:lstStyle>
            <a:lvl1pPr>
              <a:defRPr>
                <a:solidFill>
                  <a:srgbClr val="E8F0F4"/>
                </a:solidFill>
              </a:defRPr>
            </a:lvl1pPr>
          </a:lstStyle>
          <a:p>
            <a:pPr lvl="0"/>
            <a:endParaRPr lang="en-GB"/>
          </a:p>
        </p:txBody>
      </p:sp>
      <p:sp>
        <p:nvSpPr>
          <p:cNvPr id="12" name="Slide Number Placeholder 26"/>
          <p:cNvSpPr txBox="1">
            <a:spLocks noGrp="1"/>
          </p:cNvSpPr>
          <p:nvPr>
            <p:ph type="sldNum" sz="quarter" idx="8"/>
          </p:nvPr>
        </p:nvSpPr>
        <p:spPr/>
        <p:txBody>
          <a:bodyPr/>
          <a:lstStyle>
            <a:lvl1pPr>
              <a:defRPr>
                <a:solidFill>
                  <a:srgbClr val="FFFFFF"/>
                </a:solidFill>
              </a:defRPr>
            </a:lvl1pPr>
          </a:lstStyle>
          <a:p>
            <a:pPr lvl="0"/>
            <a:fld id="{4D974D62-F413-42CD-91E7-44C3F1AE9FA1}" type="slidenum">
              <a:t>‹#›</a:t>
            </a:fld>
            <a:endParaRPr lang="en-GB"/>
          </a:p>
        </p:txBody>
      </p:sp>
    </p:spTree>
    <p:extLst>
      <p:ext uri="{BB962C8B-B14F-4D97-AF65-F5344CB8AC3E}">
        <p14:creationId xmlns:p14="http://schemas.microsoft.com/office/powerpoint/2010/main" val="3483176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1481328"/>
            <a:ext cx="8229600" cy="4386075"/>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7E8D416E-B24E-4B68-941D-0FDBBF285304}" type="datetime1">
              <a:rPr lang="en-GB"/>
              <a:pPr lvl="0"/>
              <a:t>24/06/2020</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6759B0A9-2947-42DD-B4F5-FC9C3CE1F55B}" type="slidenum">
              <a:t>‹#›</a:t>
            </a:fld>
            <a:endParaRPr lang="en-GB"/>
          </a:p>
        </p:txBody>
      </p:sp>
    </p:spTree>
    <p:extLst>
      <p:ext uri="{BB962C8B-B14F-4D97-AF65-F5344CB8AC3E}">
        <p14:creationId xmlns:p14="http://schemas.microsoft.com/office/powerpoint/2010/main" val="2066893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844009" y="274640"/>
            <a:ext cx="1777465" cy="5592763"/>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324603" cy="5592763"/>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8D8C58FB-1266-443A-B671-867110699298}" type="datetime1">
              <a:rPr lang="en-GB"/>
              <a:pPr lvl="0"/>
              <a:t>24/06/2020</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FDE2C19F-55E2-47D1-A46D-829E34676B13}" type="slidenum">
              <a:t>‹#›</a:t>
            </a:fld>
            <a:endParaRPr lang="en-GB"/>
          </a:p>
        </p:txBody>
      </p:sp>
    </p:spTree>
    <p:extLst>
      <p:ext uri="{BB962C8B-B14F-4D97-AF65-F5344CB8AC3E}">
        <p14:creationId xmlns:p14="http://schemas.microsoft.com/office/powerpoint/2010/main" val="166672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txBox="1">
            <a:spLocks noGrp="1"/>
          </p:cNvSpPr>
          <p:nvPr>
            <p:ph type="dt" sz="half" idx="7"/>
          </p:nvPr>
        </p:nvSpPr>
        <p:spPr/>
        <p:txBody>
          <a:bodyPr/>
          <a:lstStyle>
            <a:lvl1pPr>
              <a:defRPr/>
            </a:lvl1pPr>
          </a:lstStyle>
          <a:p>
            <a:pPr lvl="0"/>
            <a:fld id="{FD68B26E-9FC8-4AF3-81E1-C738B3A00762}" type="datetime1">
              <a:rPr lang="en-GB"/>
              <a:pPr lvl="0"/>
              <a:t>24/06/2020</a:t>
            </a:fld>
            <a:endParaRPr lang="en-GB"/>
          </a:p>
        </p:txBody>
      </p:sp>
      <p:sp>
        <p:nvSpPr>
          <p:cNvPr id="4" name="Footer Placeholder 4"/>
          <p:cNvSpPr txBox="1">
            <a:spLocks noGrp="1"/>
          </p:cNvSpPr>
          <p:nvPr>
            <p:ph type="ftr" sz="quarter" idx="9"/>
          </p:nvPr>
        </p:nvSpPr>
        <p:spPr/>
        <p:txBody>
          <a:bodyPr/>
          <a:lstStyle>
            <a:lvl1pPr>
              <a:defRPr/>
            </a:lvl1pPr>
          </a:lstStyle>
          <a:p>
            <a:pPr lvl="0"/>
            <a:endParaRPr lang="en-GB"/>
          </a:p>
        </p:txBody>
      </p:sp>
      <p:sp>
        <p:nvSpPr>
          <p:cNvPr id="5" name="Slide Number Placeholder 5"/>
          <p:cNvSpPr txBox="1">
            <a:spLocks noGrp="1"/>
          </p:cNvSpPr>
          <p:nvPr>
            <p:ph type="sldNum" sz="quarter" idx="8"/>
          </p:nvPr>
        </p:nvSpPr>
        <p:spPr/>
        <p:txBody>
          <a:bodyPr/>
          <a:lstStyle>
            <a:lvl1pPr>
              <a:defRPr/>
            </a:lvl1pPr>
          </a:lstStyle>
          <a:p>
            <a:pPr lvl="0"/>
            <a:fld id="{E7F2E853-ACC0-4DA1-A571-4530AC25637C}" type="slidenum">
              <a:t>‹#›</a:t>
            </a:fld>
            <a:endParaRPr lang="en-GB"/>
          </a:p>
        </p:txBody>
      </p:sp>
      <p:sp>
        <p:nvSpPr>
          <p:cNvPr id="6" name="Title 6"/>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2959288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rgbClr val="B3B3B3"/>
            </a:gs>
            <a:gs pos="100000">
              <a:srgbClr val="A0A0A0"/>
            </a:gs>
          </a:gsLst>
          <a:path path="circle">
            <a:fillToRect l="65000" r="35000" b="100000"/>
          </a:path>
        </a:gra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722376" y="1059716"/>
            <a:ext cx="7772400" cy="1828800"/>
          </a:xfrm>
        </p:spPr>
        <p:txBody>
          <a:bodyPr anchor="b"/>
          <a:lstStyle>
            <a:lvl1pPr algn="r">
              <a:defRPr sz="4800">
                <a:solidFill>
                  <a:srgbClr val="DEF5FA"/>
                </a:solidFill>
              </a:defRPr>
            </a:lvl1pPr>
          </a:lstStyle>
          <a:p>
            <a:pPr lvl="0"/>
            <a:r>
              <a:rPr lang="en-US"/>
              <a:t>Click to edit Master title style</a:t>
            </a:r>
          </a:p>
        </p:txBody>
      </p:sp>
      <p:sp>
        <p:nvSpPr>
          <p:cNvPr id="3" name="Text Placeholder 2"/>
          <p:cNvSpPr txBox="1">
            <a:spLocks noGrp="1"/>
          </p:cNvSpPr>
          <p:nvPr>
            <p:ph type="body" idx="1"/>
          </p:nvPr>
        </p:nvSpPr>
        <p:spPr>
          <a:xfrm>
            <a:off x="3922711" y="2931712"/>
            <a:ext cx="4572000" cy="1454883"/>
          </a:xfrm>
        </p:spPr>
        <p:txBody>
          <a:bodyPr/>
          <a:lstStyle>
            <a:lvl1pPr marL="0" indent="0">
              <a:buNone/>
              <a:defRPr sz="2300">
                <a:solidFill>
                  <a:srgbClr val="FFFFFF"/>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solidFill>
                  <a:srgbClr val="FFFFFF"/>
                </a:solidFill>
              </a:defRPr>
            </a:lvl1pPr>
          </a:lstStyle>
          <a:p>
            <a:pPr lvl="0"/>
            <a:fld id="{06134C2E-0350-4C47-80A2-F4FF93AAB656}" type="datetime1">
              <a:rPr lang="en-GB"/>
              <a:pPr lvl="0"/>
              <a:t>24/06/2020</a:t>
            </a:fld>
            <a:endParaRPr lang="en-GB"/>
          </a:p>
        </p:txBody>
      </p:sp>
      <p:sp>
        <p:nvSpPr>
          <p:cNvPr id="5" name="Footer Placeholder 4"/>
          <p:cNvSpPr txBox="1">
            <a:spLocks noGrp="1"/>
          </p:cNvSpPr>
          <p:nvPr>
            <p:ph type="ftr" sz="quarter" idx="9"/>
          </p:nvPr>
        </p:nvSpPr>
        <p:spPr/>
        <p:txBody>
          <a:bodyPr/>
          <a:lstStyle>
            <a:lvl1pPr>
              <a:defRPr>
                <a:solidFill>
                  <a:srgbClr val="FFFFFF"/>
                </a:solidFill>
              </a:defRPr>
            </a:lvl1pPr>
          </a:lstStyle>
          <a:p>
            <a:pPr lvl="0"/>
            <a:endParaRPr lang="en-GB"/>
          </a:p>
        </p:txBody>
      </p:sp>
      <p:sp>
        <p:nvSpPr>
          <p:cNvPr id="6" name="Slide Number Placeholder 5"/>
          <p:cNvSpPr txBox="1">
            <a:spLocks noGrp="1"/>
          </p:cNvSpPr>
          <p:nvPr>
            <p:ph type="sldNum" sz="quarter" idx="8"/>
          </p:nvPr>
        </p:nvSpPr>
        <p:spPr/>
        <p:txBody>
          <a:bodyPr/>
          <a:lstStyle>
            <a:lvl1pPr>
              <a:defRPr>
                <a:solidFill>
                  <a:srgbClr val="FFFFFF"/>
                </a:solidFill>
              </a:defRPr>
            </a:lvl1pPr>
          </a:lstStyle>
          <a:p>
            <a:pPr lvl="0"/>
            <a:fld id="{D0DFF61A-3291-449D-98C3-FBAE4A853230}" type="slidenum">
              <a:t>‹#›</a:t>
            </a:fld>
            <a:endParaRPr lang="en-GB"/>
          </a:p>
        </p:txBody>
      </p:sp>
      <p:sp>
        <p:nvSpPr>
          <p:cNvPr id="7" name="Chevron 6"/>
          <p:cNvSpPr/>
          <p:nvPr/>
        </p:nvSpPr>
        <p:spPr>
          <a:xfrm>
            <a:off x="3636678" y="3005468"/>
            <a:ext cx="182880" cy="228600"/>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gradFill>
            <a:gsLst>
              <a:gs pos="0">
                <a:srgbClr val="1389A6"/>
              </a:gs>
              <a:gs pos="100000">
                <a:srgbClr val="50B8DA"/>
              </a:gs>
            </a:gsLst>
            <a:lin ang="16200000"/>
          </a:gradFill>
          <a:ln w="3172">
            <a:solidFill>
              <a:srgbClr val="1E768C"/>
            </a:solidFill>
            <a:prstDash val="solid"/>
          </a:ln>
          <a:effectLst>
            <a:outerShdw dist="25402" dir="5400000" algn="tl">
              <a:srgbClr val="000000">
                <a:alpha val="46000"/>
              </a:srgbClr>
            </a:outerShdw>
          </a:effectLst>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Lucida Sans Unicode"/>
            </a:endParaRPr>
          </a:p>
        </p:txBody>
      </p:sp>
      <p:sp>
        <p:nvSpPr>
          <p:cNvPr id="8" name="Chevron 7"/>
          <p:cNvSpPr/>
          <p:nvPr/>
        </p:nvSpPr>
        <p:spPr>
          <a:xfrm>
            <a:off x="3450259" y="3005468"/>
            <a:ext cx="182880" cy="228600"/>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gradFill>
            <a:gsLst>
              <a:gs pos="0">
                <a:srgbClr val="1389A6"/>
              </a:gs>
              <a:gs pos="100000">
                <a:srgbClr val="50B8DA"/>
              </a:gs>
            </a:gsLst>
            <a:lin ang="16200000"/>
          </a:gradFill>
          <a:ln w="3172">
            <a:solidFill>
              <a:srgbClr val="1E768C"/>
            </a:solidFill>
            <a:prstDash val="solid"/>
          </a:ln>
          <a:effectLst>
            <a:outerShdw dist="25402" dir="5400000" algn="tl">
              <a:srgbClr val="000000">
                <a:alpha val="46000"/>
              </a:srgbClr>
            </a:outerShdw>
          </a:effectLst>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Lucida Sans Unicode"/>
            </a:endParaRPr>
          </a:p>
        </p:txBody>
      </p:sp>
    </p:spTree>
    <p:extLst>
      <p:ext uri="{BB962C8B-B14F-4D97-AF65-F5344CB8AC3E}">
        <p14:creationId xmlns:p14="http://schemas.microsoft.com/office/powerpoint/2010/main" val="55940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rgbClr val="B3B3B3"/>
            </a:gs>
            <a:gs pos="100000">
              <a:srgbClr val="A0A0A0"/>
            </a:gs>
          </a:gsLst>
          <a:path path="circle">
            <a:fillToRect l="65000" r="35000" b="100000"/>
          </a:path>
        </a:gradFill>
        <a:effectLst/>
      </p:bgPr>
    </p:bg>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457200" y="1481328"/>
            <a:ext cx="4038603" cy="4525959"/>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p:cNvSpPr txBox="1">
            <a:spLocks noGrp="1"/>
          </p:cNvSpPr>
          <p:nvPr>
            <p:ph idx="2"/>
          </p:nvPr>
        </p:nvSpPr>
        <p:spPr>
          <a:xfrm>
            <a:off x="4648196" y="1481328"/>
            <a:ext cx="4038603" cy="4525959"/>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txBox="1">
            <a:spLocks noGrp="1"/>
          </p:cNvSpPr>
          <p:nvPr>
            <p:ph type="dt" sz="half" idx="7"/>
          </p:nvPr>
        </p:nvSpPr>
        <p:spPr/>
        <p:txBody>
          <a:bodyPr/>
          <a:lstStyle>
            <a:lvl1pPr>
              <a:defRPr>
                <a:solidFill>
                  <a:srgbClr val="FFFFFF"/>
                </a:solidFill>
              </a:defRPr>
            </a:lvl1pPr>
          </a:lstStyle>
          <a:p>
            <a:pPr lvl="0"/>
            <a:fld id="{F3E6EA9B-7882-4D74-B804-0703BE15F1D8}" type="datetime1">
              <a:rPr lang="en-GB"/>
              <a:pPr lvl="0"/>
              <a:t>24/06/2020</a:t>
            </a:fld>
            <a:endParaRPr lang="en-GB"/>
          </a:p>
        </p:txBody>
      </p:sp>
      <p:sp>
        <p:nvSpPr>
          <p:cNvPr id="5" name="Footer Placeholder 5"/>
          <p:cNvSpPr txBox="1">
            <a:spLocks noGrp="1"/>
          </p:cNvSpPr>
          <p:nvPr>
            <p:ph type="ftr" sz="quarter" idx="9"/>
          </p:nvPr>
        </p:nvSpPr>
        <p:spPr/>
        <p:txBody>
          <a:bodyPr/>
          <a:lstStyle>
            <a:lvl1pPr>
              <a:defRPr>
                <a:solidFill>
                  <a:srgbClr val="FFFFFF"/>
                </a:solidFill>
              </a:defRPr>
            </a:lvl1pPr>
          </a:lstStyle>
          <a:p>
            <a:pPr lvl="0"/>
            <a:endParaRPr lang="en-GB"/>
          </a:p>
        </p:txBody>
      </p:sp>
      <p:sp>
        <p:nvSpPr>
          <p:cNvPr id="6" name="Slide Number Placeholder 6"/>
          <p:cNvSpPr txBox="1">
            <a:spLocks noGrp="1"/>
          </p:cNvSpPr>
          <p:nvPr>
            <p:ph type="sldNum" sz="quarter" idx="8"/>
          </p:nvPr>
        </p:nvSpPr>
        <p:spPr/>
        <p:txBody>
          <a:bodyPr/>
          <a:lstStyle>
            <a:lvl1pPr>
              <a:defRPr>
                <a:solidFill>
                  <a:srgbClr val="FFFFFF"/>
                </a:solidFill>
              </a:defRPr>
            </a:lvl1pPr>
          </a:lstStyle>
          <a:p>
            <a:pPr lvl="0"/>
            <a:fld id="{0A8EDF38-FF1C-4728-B7CA-7F1405D08C3D}" type="slidenum">
              <a:t>‹#›</a:t>
            </a:fld>
            <a:endParaRPr lang="en-GB"/>
          </a:p>
        </p:txBody>
      </p:sp>
      <p:sp>
        <p:nvSpPr>
          <p:cNvPr id="7" name="Title 7"/>
          <p:cNvSpPr txBox="1">
            <a:spLocks noGrp="1"/>
          </p:cNvSpPr>
          <p:nvPr>
            <p:ph type="title"/>
          </p:nvPr>
        </p:nvSpPr>
        <p:spPr/>
        <p:txBody>
          <a:bodyPr/>
          <a:lstStyle>
            <a:lvl1pPr>
              <a:defRPr>
                <a:solidFill>
                  <a:srgbClr val="DEF5FA"/>
                </a:solidFill>
              </a:defRPr>
            </a:lvl1pPr>
          </a:lstStyle>
          <a:p>
            <a:pPr lvl="0"/>
            <a:r>
              <a:rPr lang="en-US"/>
              <a:t>Click to edit Master title style</a:t>
            </a:r>
          </a:p>
        </p:txBody>
      </p:sp>
    </p:spTree>
    <p:extLst>
      <p:ext uri="{BB962C8B-B14F-4D97-AF65-F5344CB8AC3E}">
        <p14:creationId xmlns:p14="http://schemas.microsoft.com/office/powerpoint/2010/main" val="269191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a:blip r:embed="rId2"/>
          <a:tile sx="57129" sy="57129" algn="tl"/>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8229600" cy="1143000"/>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200" y="5410203"/>
            <a:ext cx="4040184" cy="761996"/>
          </a:xfrm>
          <a:solidFill>
            <a:srgbClr val="2DA2BF"/>
          </a:solidFill>
          <a:ln w="9656">
            <a:solidFill>
              <a:srgbClr val="2DA2BF"/>
            </a:solidFill>
            <a:prstDash val="solid"/>
            <a:miter/>
          </a:ln>
        </p:spPr>
        <p:txBody>
          <a:bodyPr lIns="182880" anchor="ctr"/>
          <a:lstStyle>
            <a:lvl1pPr marL="0" indent="0">
              <a:buNone/>
              <a:defRPr sz="2400">
                <a:solidFill>
                  <a:srgbClr val="FFFFFF"/>
                </a:solidFill>
              </a:defRPr>
            </a:lvl1pPr>
          </a:lstStyle>
          <a:p>
            <a:pPr lvl="0"/>
            <a:r>
              <a:rPr lang="en-US"/>
              <a:t>Click to edit Master text styles</a:t>
            </a:r>
          </a:p>
        </p:txBody>
      </p:sp>
      <p:sp>
        <p:nvSpPr>
          <p:cNvPr id="4" name="Text Placeholder 3"/>
          <p:cNvSpPr txBox="1">
            <a:spLocks noGrp="1"/>
          </p:cNvSpPr>
          <p:nvPr>
            <p:ph type="body" idx="3"/>
          </p:nvPr>
        </p:nvSpPr>
        <p:spPr>
          <a:xfrm>
            <a:off x="4645023" y="5410203"/>
            <a:ext cx="4041776" cy="761996"/>
          </a:xfrm>
          <a:solidFill>
            <a:srgbClr val="2DA2BF"/>
          </a:solidFill>
          <a:ln w="9656">
            <a:solidFill>
              <a:srgbClr val="2DA2BF"/>
            </a:solidFill>
            <a:prstDash val="solid"/>
            <a:miter/>
          </a:ln>
        </p:spPr>
        <p:txBody>
          <a:bodyPr lIns="182880" anchor="ctr"/>
          <a:lstStyle>
            <a:lvl1pPr marL="0" indent="0">
              <a:buNone/>
              <a:defRPr sz="2400">
                <a:solidFill>
                  <a:srgbClr val="FFFFFF"/>
                </a:solidFill>
              </a:defRPr>
            </a:lvl1pPr>
          </a:lstStyle>
          <a:p>
            <a:pPr lvl="0"/>
            <a:r>
              <a:rPr lang="en-US"/>
              <a:t>Click to edit Master text styles</a:t>
            </a:r>
          </a:p>
        </p:txBody>
      </p:sp>
      <p:sp>
        <p:nvSpPr>
          <p:cNvPr id="5" name="Content Placeholder 4"/>
          <p:cNvSpPr txBox="1">
            <a:spLocks noGrp="1"/>
          </p:cNvSpPr>
          <p:nvPr>
            <p:ph idx="2"/>
          </p:nvPr>
        </p:nvSpPr>
        <p:spPr>
          <a:xfrm>
            <a:off x="457200" y="1444294"/>
            <a:ext cx="4040184" cy="394175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txBox="1">
            <a:spLocks noGrp="1"/>
          </p:cNvSpPr>
          <p:nvPr>
            <p:ph idx="4"/>
          </p:nvPr>
        </p:nvSpPr>
        <p:spPr>
          <a:xfrm>
            <a:off x="4645023" y="1444294"/>
            <a:ext cx="4041776" cy="3941758"/>
          </a:xfrm>
        </p:spPr>
        <p:txBody>
          <a:bodyPr/>
          <a:lstStyle>
            <a:lvl1pPr>
              <a:spcBef>
                <a:spcPts val="0"/>
              </a:spcBef>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63BA3CF6-858C-420A-B57A-A22AA03275DF}" type="datetime1">
              <a:rPr lang="en-GB"/>
              <a:pPr lvl="0"/>
              <a:t>24/06/2020</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77727859-CED1-4FC1-BFA8-0946ACC50699}" type="slidenum">
              <a:t>‹#›</a:t>
            </a:fld>
            <a:endParaRPr lang="en-GB"/>
          </a:p>
        </p:txBody>
      </p:sp>
    </p:spTree>
    <p:extLst>
      <p:ext uri="{BB962C8B-B14F-4D97-AF65-F5344CB8AC3E}">
        <p14:creationId xmlns:p14="http://schemas.microsoft.com/office/powerpoint/2010/main" val="198617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B3B3B3"/>
            </a:gs>
            <a:gs pos="100000">
              <a:srgbClr val="A0A0A0"/>
            </a:gs>
          </a:gsLst>
          <a:path path="circle">
            <a:fillToRect l="65000" r="35000" b="100000"/>
          </a:path>
        </a:gradFill>
        <a:effectLst/>
      </p:bgPr>
    </p:bg>
    <p:spTree>
      <p:nvGrpSpPr>
        <p:cNvPr id="1" name=""/>
        <p:cNvGrpSpPr/>
        <p:nvPr/>
      </p:nvGrpSpPr>
      <p:grpSpPr>
        <a:xfrm>
          <a:off x="0" y="0"/>
          <a:ext cx="0" cy="0"/>
          <a:chOff x="0" y="0"/>
          <a:chExt cx="0" cy="0"/>
        </a:xfrm>
      </p:grpSpPr>
      <p:sp>
        <p:nvSpPr>
          <p:cNvPr id="2" name="Date Placeholder 2"/>
          <p:cNvSpPr txBox="1">
            <a:spLocks noGrp="1"/>
          </p:cNvSpPr>
          <p:nvPr>
            <p:ph type="dt" sz="half" idx="7"/>
          </p:nvPr>
        </p:nvSpPr>
        <p:spPr/>
        <p:txBody>
          <a:bodyPr/>
          <a:lstStyle>
            <a:lvl1pPr>
              <a:defRPr>
                <a:solidFill>
                  <a:srgbClr val="FFFFFF"/>
                </a:solidFill>
              </a:defRPr>
            </a:lvl1pPr>
          </a:lstStyle>
          <a:p>
            <a:pPr lvl="0"/>
            <a:fld id="{07C61AFA-7369-495A-9D33-6672CBFF8ACC}" type="datetime1">
              <a:rPr lang="en-GB"/>
              <a:pPr lvl="0"/>
              <a:t>24/06/2020</a:t>
            </a:fld>
            <a:endParaRPr lang="en-GB"/>
          </a:p>
        </p:txBody>
      </p:sp>
      <p:sp>
        <p:nvSpPr>
          <p:cNvPr id="3" name="Footer Placeholder 3"/>
          <p:cNvSpPr txBox="1">
            <a:spLocks noGrp="1"/>
          </p:cNvSpPr>
          <p:nvPr>
            <p:ph type="ftr" sz="quarter" idx="9"/>
          </p:nvPr>
        </p:nvSpPr>
        <p:spPr/>
        <p:txBody>
          <a:bodyPr/>
          <a:lstStyle>
            <a:lvl1pPr>
              <a:defRPr>
                <a:solidFill>
                  <a:srgbClr val="FFFFFF"/>
                </a:solidFill>
              </a:defRPr>
            </a:lvl1pPr>
          </a:lstStyle>
          <a:p>
            <a:pPr lvl="0"/>
            <a:endParaRPr lang="en-GB"/>
          </a:p>
        </p:txBody>
      </p:sp>
      <p:sp>
        <p:nvSpPr>
          <p:cNvPr id="4" name="Slide Number Placeholder 4"/>
          <p:cNvSpPr txBox="1">
            <a:spLocks noGrp="1"/>
          </p:cNvSpPr>
          <p:nvPr>
            <p:ph type="sldNum" sz="quarter" idx="8"/>
          </p:nvPr>
        </p:nvSpPr>
        <p:spPr/>
        <p:txBody>
          <a:bodyPr/>
          <a:lstStyle>
            <a:lvl1pPr>
              <a:defRPr>
                <a:solidFill>
                  <a:srgbClr val="FFFFFF"/>
                </a:solidFill>
              </a:defRPr>
            </a:lvl1pPr>
          </a:lstStyle>
          <a:p>
            <a:pPr lvl="0"/>
            <a:fld id="{EBCAEC9B-2EF9-4149-84C1-65EF579F0068}" type="slidenum">
              <a:t>‹#›</a:t>
            </a:fld>
            <a:endParaRPr lang="en-GB"/>
          </a:p>
        </p:txBody>
      </p:sp>
      <p:sp>
        <p:nvSpPr>
          <p:cNvPr id="5" name="Title 5"/>
          <p:cNvSpPr txBox="1">
            <a:spLocks noGrp="1"/>
          </p:cNvSpPr>
          <p:nvPr>
            <p:ph type="title"/>
          </p:nvPr>
        </p:nvSpPr>
        <p:spPr/>
        <p:txBody>
          <a:bodyPr/>
          <a:lstStyle>
            <a:lvl1pPr>
              <a:defRPr>
                <a:solidFill>
                  <a:srgbClr val="DEF5FA"/>
                </a:solidFill>
              </a:defRPr>
            </a:lvl1pPr>
          </a:lstStyle>
          <a:p>
            <a:pPr lvl="0"/>
            <a:r>
              <a:rPr lang="en-US"/>
              <a:t>Click to edit Master title style</a:t>
            </a:r>
          </a:p>
        </p:txBody>
      </p:sp>
    </p:spTree>
    <p:extLst>
      <p:ext uri="{BB962C8B-B14F-4D97-AF65-F5344CB8AC3E}">
        <p14:creationId xmlns:p14="http://schemas.microsoft.com/office/powerpoint/2010/main" val="93964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46BEEF6C-4EAB-4F25-A254-D249369F3F1E}" type="datetime1">
              <a:rPr lang="en-GB"/>
              <a:pPr lvl="0"/>
              <a:t>24/06/2020</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62C38413-5FAC-4D57-A813-B7656E0949AA}" type="slidenum">
              <a:t>‹#›</a:t>
            </a:fld>
            <a:endParaRPr lang="en-GB"/>
          </a:p>
        </p:txBody>
      </p:sp>
    </p:spTree>
    <p:extLst>
      <p:ext uri="{BB962C8B-B14F-4D97-AF65-F5344CB8AC3E}">
        <p14:creationId xmlns:p14="http://schemas.microsoft.com/office/powerpoint/2010/main" val="1772220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a:blip r:embed="rId2"/>
          <a:tile sx="57129" sy="57129" algn="tl"/>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4876796"/>
            <a:ext cx="7481776" cy="457200"/>
          </a:xfrm>
        </p:spPr>
        <p:txBody>
          <a:bodyPr anchor="t"/>
          <a:lstStyle>
            <a:lvl1pPr algn="r">
              <a:defRPr sz="2500" b="0">
                <a:solidFill>
                  <a:srgbClr val="2DA2BF"/>
                </a:solidFill>
              </a:defRPr>
            </a:lvl1pPr>
          </a:lstStyle>
          <a:p>
            <a:pPr lvl="0"/>
            <a:r>
              <a:rPr lang="en-US"/>
              <a:t>Click to edit Master title style</a:t>
            </a:r>
          </a:p>
        </p:txBody>
      </p:sp>
      <p:sp>
        <p:nvSpPr>
          <p:cNvPr id="3" name="Text Placeholder 2"/>
          <p:cNvSpPr txBox="1">
            <a:spLocks noGrp="1"/>
          </p:cNvSpPr>
          <p:nvPr>
            <p:ph type="body" idx="2"/>
          </p:nvPr>
        </p:nvSpPr>
        <p:spPr>
          <a:xfrm>
            <a:off x="4419596" y="5355101"/>
            <a:ext cx="3974595" cy="914400"/>
          </a:xfrm>
        </p:spPr>
        <p:txBody>
          <a:bodyPr/>
          <a:lstStyle>
            <a:lvl1pPr marL="0" indent="0" algn="r">
              <a:buNone/>
              <a:defRPr sz="1600"/>
            </a:lvl1pPr>
          </a:lstStyle>
          <a:p>
            <a:pPr lvl="0"/>
            <a:r>
              <a:rPr lang="en-US"/>
              <a:t>Click to edit Master text styles</a:t>
            </a:r>
          </a:p>
        </p:txBody>
      </p:sp>
      <p:sp>
        <p:nvSpPr>
          <p:cNvPr id="4" name="Content Placeholder 3"/>
          <p:cNvSpPr txBox="1">
            <a:spLocks noGrp="1"/>
          </p:cNvSpPr>
          <p:nvPr>
            <p:ph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30DC27D9-0672-4AFD-AB7E-9404023188FD}" type="datetime1">
              <a:rPr lang="en-GB"/>
              <a:pPr lvl="0"/>
              <a:t>24/06/2020</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A6970D67-EC5E-47C8-AE23-B8BB62A1B832}" type="slidenum">
              <a:t>‹#›</a:t>
            </a:fld>
            <a:endParaRPr lang="en-GB"/>
          </a:p>
        </p:txBody>
      </p:sp>
    </p:spTree>
    <p:extLst>
      <p:ext uri="{BB962C8B-B14F-4D97-AF65-F5344CB8AC3E}">
        <p14:creationId xmlns:p14="http://schemas.microsoft.com/office/powerpoint/2010/main" val="287643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rgbClr val="B3B3B3"/>
            </a:gs>
            <a:gs pos="100000">
              <a:srgbClr val="A0A0A0"/>
            </a:gs>
          </a:gsLst>
          <a:path path="circle">
            <a:fillToRect l="65000" r="35000" b="100000"/>
          </a:path>
        </a:gradFill>
        <a:effectLst/>
      </p:bgPr>
    </p:bg>
    <p:spTree>
      <p:nvGrpSpPr>
        <p:cNvPr id="1" name=""/>
        <p:cNvGrpSpPr/>
        <p:nvPr/>
      </p:nvGrpSpPr>
      <p:grpSpPr>
        <a:xfrm>
          <a:off x="0" y="0"/>
          <a:ext cx="0" cy="0"/>
          <a:chOff x="0" y="0"/>
          <a:chExt cx="0" cy="0"/>
        </a:xfrm>
      </p:grpSpPr>
      <p:sp>
        <p:nvSpPr>
          <p:cNvPr id="2" name="Text Placeholder 3"/>
          <p:cNvSpPr txBox="1">
            <a:spLocks noGrp="1"/>
          </p:cNvSpPr>
          <p:nvPr>
            <p:ph type="body" idx="2"/>
          </p:nvPr>
        </p:nvSpPr>
        <p:spPr>
          <a:xfrm>
            <a:off x="1141235" y="5443404"/>
            <a:ext cx="7162796" cy="648236"/>
          </a:xfrm>
        </p:spPr>
        <p:txBody>
          <a:bodyPr tIns="0"/>
          <a:lstStyle>
            <a:lvl1pPr marL="0" marR="18288" indent="0" algn="r">
              <a:buNone/>
              <a:defRPr sz="1400">
                <a:solidFill>
                  <a:srgbClr val="FFFFFF"/>
                </a:solidFill>
              </a:defRPr>
            </a:lvl1pPr>
          </a:lstStyle>
          <a:p>
            <a:pPr lvl="0"/>
            <a:r>
              <a:rPr lang="en-US"/>
              <a:t>Click to edit Master text styles</a:t>
            </a:r>
          </a:p>
        </p:txBody>
      </p:sp>
      <p:sp>
        <p:nvSpPr>
          <p:cNvPr id="3" name="Picture Placeholder 2"/>
          <p:cNvSpPr txBox="1">
            <a:spLocks noGrp="1"/>
          </p:cNvSpPr>
          <p:nvPr>
            <p:ph type="pic" idx="1"/>
          </p:nvPr>
        </p:nvSpPr>
        <p:spPr>
          <a:xfrm>
            <a:off x="228600" y="189966"/>
            <a:ext cx="8686800" cy="4389120"/>
          </a:xfrm>
          <a:solidFill>
            <a:srgbClr val="464646"/>
          </a:solidFill>
          <a:ln w="9528">
            <a:solidFill>
              <a:srgbClr val="000000"/>
            </a:solidFill>
            <a:prstDash val="solid"/>
          </a:ln>
        </p:spPr>
        <p:txBody>
          <a:bodyPr/>
          <a:lstStyle>
            <a:lvl1pPr marL="0" indent="0">
              <a:buNone/>
              <a:defRPr sz="3200">
                <a:solidFill>
                  <a:srgbClr val="FFFFFF"/>
                </a:solidFill>
              </a:defRPr>
            </a:lvl1pPr>
          </a:lstStyle>
          <a:p>
            <a:pPr lvl="0"/>
            <a:r>
              <a:rPr lang="en-US"/>
              <a:t>Click icon to add picture</a:t>
            </a:r>
          </a:p>
        </p:txBody>
      </p:sp>
      <p:sp>
        <p:nvSpPr>
          <p:cNvPr id="4" name="Date Placeholder 4"/>
          <p:cNvSpPr txBox="1">
            <a:spLocks noGrp="1"/>
          </p:cNvSpPr>
          <p:nvPr>
            <p:ph type="dt" sz="half" idx="7"/>
          </p:nvPr>
        </p:nvSpPr>
        <p:spPr/>
        <p:txBody>
          <a:bodyPr/>
          <a:lstStyle>
            <a:lvl1pPr>
              <a:defRPr>
                <a:solidFill>
                  <a:srgbClr val="FFFFFF"/>
                </a:solidFill>
              </a:defRPr>
            </a:lvl1pPr>
          </a:lstStyle>
          <a:p>
            <a:pPr lvl="0"/>
            <a:fld id="{A81CD755-2A23-4C85-9FFD-3112173CD678}" type="datetime1">
              <a:rPr lang="en-GB"/>
              <a:pPr lvl="0"/>
              <a:t>24/06/2020</a:t>
            </a:fld>
            <a:endParaRPr lang="en-GB"/>
          </a:p>
        </p:txBody>
      </p:sp>
      <p:sp>
        <p:nvSpPr>
          <p:cNvPr id="5" name="Footer Placeholder 5"/>
          <p:cNvSpPr txBox="1">
            <a:spLocks noGrp="1"/>
          </p:cNvSpPr>
          <p:nvPr>
            <p:ph type="ftr" sz="quarter" idx="9"/>
          </p:nvPr>
        </p:nvSpPr>
        <p:spPr/>
        <p:txBody>
          <a:bodyPr/>
          <a:lstStyle>
            <a:lvl1pPr>
              <a:defRPr>
                <a:solidFill>
                  <a:srgbClr val="FFFFFF"/>
                </a:solidFill>
              </a:defRPr>
            </a:lvl1pPr>
          </a:lstStyle>
          <a:p>
            <a:pPr lvl="0"/>
            <a:endParaRPr lang="en-GB"/>
          </a:p>
        </p:txBody>
      </p:sp>
      <p:sp>
        <p:nvSpPr>
          <p:cNvPr id="6" name="Slide Number Placeholder 6"/>
          <p:cNvSpPr txBox="1">
            <a:spLocks noGrp="1"/>
          </p:cNvSpPr>
          <p:nvPr>
            <p:ph type="sldNum" sz="quarter" idx="8"/>
          </p:nvPr>
        </p:nvSpPr>
        <p:spPr/>
        <p:txBody>
          <a:bodyPr/>
          <a:lstStyle>
            <a:lvl1pPr>
              <a:defRPr>
                <a:solidFill>
                  <a:srgbClr val="FFFFFF"/>
                </a:solidFill>
              </a:defRPr>
            </a:lvl1pPr>
          </a:lstStyle>
          <a:p>
            <a:pPr lvl="0"/>
            <a:fld id="{23E2D611-5905-4B9A-8239-7CAB847FEAC6}" type="slidenum">
              <a:t>‹#›</a:t>
            </a:fld>
            <a:endParaRPr lang="en-GB"/>
          </a:p>
        </p:txBody>
      </p:sp>
      <p:sp>
        <p:nvSpPr>
          <p:cNvPr id="7" name="Title 1"/>
          <p:cNvSpPr txBox="1">
            <a:spLocks noGrp="1"/>
          </p:cNvSpPr>
          <p:nvPr>
            <p:ph type="title"/>
          </p:nvPr>
        </p:nvSpPr>
        <p:spPr>
          <a:xfrm>
            <a:off x="228600" y="4865120"/>
            <a:ext cx="8075432" cy="562676"/>
          </a:xfrm>
        </p:spPr>
        <p:txBody>
          <a:bodyPr anchor="t"/>
          <a:lstStyle>
            <a:lvl1pPr algn="r">
              <a:defRPr sz="3000" b="0">
                <a:solidFill>
                  <a:srgbClr val="2DA2BF"/>
                </a:solidFill>
                <a:effectLst>
                  <a:outerShdw dist="24999" dir="5400000">
                    <a:srgbClr val="000000"/>
                  </a:outerShdw>
                </a:effectLst>
              </a:defRPr>
            </a:lvl1pPr>
          </a:lstStyle>
          <a:p>
            <a:pPr lvl="0"/>
            <a:r>
              <a:rPr lang="en-US"/>
              <a:t>Click to edit Master title style</a:t>
            </a:r>
          </a:p>
        </p:txBody>
      </p:sp>
      <p:sp>
        <p:nvSpPr>
          <p:cNvPr id="8" name="Freeform 7"/>
          <p:cNvSpPr/>
          <p:nvPr/>
        </p:nvSpPr>
        <p:spPr>
          <a:xfrm>
            <a:off x="499271" y="5944935"/>
            <a:ext cx="4940622" cy="921075"/>
          </a:xfrm>
          <a:custGeom>
            <a:avLst/>
            <a:gdLst>
              <a:gd name="f0" fmla="val 10800000"/>
              <a:gd name="f1" fmla="val 5400000"/>
              <a:gd name="f2" fmla="val 180"/>
              <a:gd name="f3" fmla="val w"/>
              <a:gd name="f4" fmla="val h"/>
              <a:gd name="f5" fmla="val 0"/>
              <a:gd name="f6" fmla="val 7485"/>
              <a:gd name="f7" fmla="val 337"/>
              <a:gd name="f8" fmla="val 2"/>
              <a:gd name="f9" fmla="val 5558"/>
              <a:gd name="f10" fmla="val 1"/>
              <a:gd name="f11" fmla="+- 0 0 -90"/>
              <a:gd name="f12" fmla="*/ f3 1 7485"/>
              <a:gd name="f13" fmla="*/ f4 1 337"/>
              <a:gd name="f14" fmla="+- f7 0 f5"/>
              <a:gd name="f15" fmla="+- f6 0 f5"/>
              <a:gd name="f16" fmla="*/ f11 f0 1"/>
              <a:gd name="f17" fmla="*/ f15 1 7485"/>
              <a:gd name="f18" fmla="*/ f14 1 337"/>
              <a:gd name="f19" fmla="*/ f16 1 f2"/>
              <a:gd name="f20" fmla="*/ 0 1 f17"/>
              <a:gd name="f21" fmla="*/ 0 1 f18"/>
              <a:gd name="f22" fmla="*/ 5760 1 f17"/>
              <a:gd name="f23" fmla="*/ 528 1 f18"/>
              <a:gd name="f24" fmla="*/ 48 1 f17"/>
              <a:gd name="f25" fmla="*/ 7485 1 f17"/>
              <a:gd name="f26" fmla="*/ 337 1 f18"/>
              <a:gd name="f27" fmla="+- f19 0 f1"/>
              <a:gd name="f28" fmla="*/ f20 f12 1"/>
              <a:gd name="f29" fmla="*/ f25 f12 1"/>
              <a:gd name="f30" fmla="*/ f26 f13 1"/>
              <a:gd name="f31" fmla="*/ f21 f13 1"/>
              <a:gd name="f32" fmla="*/ f22 f12 1"/>
              <a:gd name="f33" fmla="*/ f23 f13 1"/>
              <a:gd name="f34" fmla="*/ f24 f12 1"/>
            </a:gdLst>
            <a:ahLst/>
            <a:cxnLst>
              <a:cxn ang="3cd4">
                <a:pos x="hc" y="t"/>
              </a:cxn>
              <a:cxn ang="0">
                <a:pos x="r" y="vc"/>
              </a:cxn>
              <a:cxn ang="cd4">
                <a:pos x="hc" y="b"/>
              </a:cxn>
              <a:cxn ang="cd2">
                <a:pos x="l" y="vc"/>
              </a:cxn>
              <a:cxn ang="f27">
                <a:pos x="f28" y="f31"/>
              </a:cxn>
              <a:cxn ang="f27">
                <a:pos x="f32" y="f31"/>
              </a:cxn>
              <a:cxn ang="f27">
                <a:pos x="f32" y="f33"/>
              </a:cxn>
              <a:cxn ang="f27">
                <a:pos x="f34" y="f31"/>
              </a:cxn>
            </a:cxnLst>
            <a:rect l="f28" t="f31" r="f29" b="f30"/>
            <a:pathLst>
              <a:path w="7485" h="337">
                <a:moveTo>
                  <a:pt x="f5" y="f8"/>
                </a:moveTo>
                <a:lnTo>
                  <a:pt x="f6" y="f7"/>
                </a:lnTo>
                <a:lnTo>
                  <a:pt x="f9" y="f7"/>
                </a:lnTo>
                <a:lnTo>
                  <a:pt x="f10" y="f5"/>
                </a:lnTo>
              </a:path>
            </a:pathLst>
          </a:custGeom>
          <a:no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Lucida Sans Unicode"/>
            </a:endParaRPr>
          </a:p>
        </p:txBody>
      </p:sp>
      <p:sp>
        <p:nvSpPr>
          <p:cNvPr id="9" name="Freeform 8"/>
          <p:cNvSpPr/>
          <p:nvPr/>
        </p:nvSpPr>
        <p:spPr>
          <a:xfrm>
            <a:off x="485720" y="5939009"/>
            <a:ext cx="3690454" cy="933446"/>
          </a:xfrm>
          <a:custGeom>
            <a:avLst/>
            <a:gdLst>
              <a:gd name="f0" fmla="val 10800000"/>
              <a:gd name="f1" fmla="val 5400000"/>
              <a:gd name="f2" fmla="val 180"/>
              <a:gd name="f3" fmla="val w"/>
              <a:gd name="f4" fmla="val h"/>
              <a:gd name="f5" fmla="val 0"/>
              <a:gd name="f6" fmla="val 5591"/>
              <a:gd name="f7" fmla="val 588"/>
              <a:gd name="f8" fmla="val 585"/>
              <a:gd name="f9" fmla="val 4415"/>
              <a:gd name="f10" fmla="val 12"/>
              <a:gd name="f11" fmla="val 4"/>
              <a:gd name="f12" fmla="+- 0 0 -90"/>
              <a:gd name="f13" fmla="*/ f3 1 5591"/>
              <a:gd name="f14" fmla="*/ f4 1 588"/>
              <a:gd name="f15" fmla="+- f7 0 f5"/>
              <a:gd name="f16" fmla="+- f6 0 f5"/>
              <a:gd name="f17" fmla="*/ f12 f0 1"/>
              <a:gd name="f18" fmla="*/ f16 1 5591"/>
              <a:gd name="f19" fmla="*/ f15 1 588"/>
              <a:gd name="f20" fmla="*/ f17 1 f2"/>
              <a:gd name="f21" fmla="*/ 0 1 f18"/>
              <a:gd name="f22" fmla="*/ 0 1 f19"/>
              <a:gd name="f23" fmla="*/ 5760 1 f18"/>
              <a:gd name="f24" fmla="*/ 528 1 f19"/>
              <a:gd name="f25" fmla="*/ 48 1 f18"/>
              <a:gd name="f26" fmla="*/ 5591 1 f18"/>
              <a:gd name="f27" fmla="*/ 588 1 f19"/>
              <a:gd name="f28" fmla="+- f20 0 f1"/>
              <a:gd name="f29" fmla="*/ f21 f13 1"/>
              <a:gd name="f30" fmla="*/ f26 f13 1"/>
              <a:gd name="f31" fmla="*/ f27 f14 1"/>
              <a:gd name="f32" fmla="*/ f22 f14 1"/>
              <a:gd name="f33" fmla="*/ f23 f13 1"/>
              <a:gd name="f34" fmla="*/ f24 f14 1"/>
              <a:gd name="f35" fmla="*/ f25 f13 1"/>
            </a:gdLst>
            <a:ahLst/>
            <a:cxnLst>
              <a:cxn ang="3cd4">
                <a:pos x="hc" y="t"/>
              </a:cxn>
              <a:cxn ang="0">
                <a:pos x="r" y="vc"/>
              </a:cxn>
              <a:cxn ang="cd4">
                <a:pos x="hc" y="b"/>
              </a:cxn>
              <a:cxn ang="cd2">
                <a:pos x="l" y="vc"/>
              </a:cxn>
              <a:cxn ang="f28">
                <a:pos x="f29" y="f32"/>
              </a:cxn>
              <a:cxn ang="f28">
                <a:pos x="f33" y="f32"/>
              </a:cxn>
              <a:cxn ang="f28">
                <a:pos x="f33" y="f34"/>
              </a:cxn>
              <a:cxn ang="f28">
                <a:pos x="f35" y="f32"/>
              </a:cxn>
            </a:cxnLst>
            <a:rect l="f29" t="f32" r="f30" b="f31"/>
            <a:pathLst>
              <a:path w="5591" h="588">
                <a:moveTo>
                  <a:pt x="f5" y="f5"/>
                </a:moveTo>
                <a:lnTo>
                  <a:pt x="f6" y="f8"/>
                </a:lnTo>
                <a:lnTo>
                  <a:pt x="f9" y="f7"/>
                </a:lnTo>
                <a:lnTo>
                  <a:pt x="f10" y="f11"/>
                </a:lnTo>
              </a:path>
            </a:pathLst>
          </a:custGeom>
          <a:no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Lucida Sans Unicode"/>
            </a:endParaRPr>
          </a:p>
        </p:txBody>
      </p:sp>
      <p:sp>
        <p:nvSpPr>
          <p:cNvPr id="10" name="Right Triangle 9"/>
          <p:cNvSpPr/>
          <p:nvPr/>
        </p:nvSpPr>
        <p:spPr>
          <a:xfrm>
            <a:off x="-6044" y="5791251"/>
            <a:ext cx="3402317" cy="108086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blipFill>
            <a:blip r:embed="rId2">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Lucida Sans Unicode"/>
            </a:endParaRPr>
          </a:p>
        </p:txBody>
      </p:sp>
      <p:cxnSp>
        <p:nvCxnSpPr>
          <p:cNvPr id="11" name="Straight Connector 10"/>
          <p:cNvCxnSpPr/>
          <p:nvPr/>
        </p:nvCxnSpPr>
        <p:spPr>
          <a:xfrm>
            <a:off x="-9235" y="5787740"/>
            <a:ext cx="3405508" cy="1084378"/>
          </a:xfrm>
          <a:prstGeom prst="straightConnector1">
            <a:avLst/>
          </a:prstGeom>
          <a:noFill/>
          <a:ln w="12060">
            <a:solidFill>
              <a:srgbClr val="156D83"/>
            </a:solidFill>
            <a:prstDash val="solid"/>
            <a:miter/>
          </a:ln>
        </p:spPr>
      </p:cxnSp>
      <p:sp>
        <p:nvSpPr>
          <p:cNvPr id="12" name="Chevron 11"/>
          <p:cNvSpPr/>
          <p:nvPr/>
        </p:nvSpPr>
        <p:spPr>
          <a:xfrm>
            <a:off x="8664113" y="4988436"/>
            <a:ext cx="182880" cy="228600"/>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gradFill>
            <a:gsLst>
              <a:gs pos="0">
                <a:srgbClr val="1389A6"/>
              </a:gs>
              <a:gs pos="100000">
                <a:srgbClr val="50B8DA"/>
              </a:gs>
            </a:gsLst>
            <a:lin ang="16200000"/>
          </a:gradFill>
          <a:ln w="3172">
            <a:solidFill>
              <a:srgbClr val="1E768C"/>
            </a:solidFill>
            <a:prstDash val="solid"/>
          </a:ln>
          <a:effectLst>
            <a:outerShdw dist="25402" dir="5400000" algn="tl">
              <a:srgbClr val="000000">
                <a:alpha val="46000"/>
              </a:srgbClr>
            </a:outerShdw>
          </a:effectLst>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Lucida Sans Unicode"/>
            </a:endParaRPr>
          </a:p>
        </p:txBody>
      </p:sp>
      <p:sp>
        <p:nvSpPr>
          <p:cNvPr id="13" name="Chevron 12"/>
          <p:cNvSpPr/>
          <p:nvPr/>
        </p:nvSpPr>
        <p:spPr>
          <a:xfrm>
            <a:off x="8477695" y="4988436"/>
            <a:ext cx="182880" cy="228600"/>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gradFill>
            <a:gsLst>
              <a:gs pos="0">
                <a:srgbClr val="1389A6"/>
              </a:gs>
              <a:gs pos="100000">
                <a:srgbClr val="50B8DA"/>
              </a:gs>
            </a:gsLst>
            <a:lin ang="16200000"/>
          </a:gradFill>
          <a:ln w="3172">
            <a:solidFill>
              <a:srgbClr val="1E768C"/>
            </a:solidFill>
            <a:prstDash val="solid"/>
          </a:ln>
          <a:effectLst>
            <a:outerShdw dist="25402" dir="5400000" algn="tl">
              <a:srgbClr val="000000">
                <a:alpha val="46000"/>
              </a:srgbClr>
            </a:outerShdw>
          </a:effectLst>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Lucida Sans Unicode"/>
            </a:endParaRPr>
          </a:p>
        </p:txBody>
      </p:sp>
    </p:spTree>
    <p:extLst>
      <p:ext uri="{BB962C8B-B14F-4D97-AF65-F5344CB8AC3E}">
        <p14:creationId xmlns:p14="http://schemas.microsoft.com/office/powerpoint/2010/main" val="3626779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2"/>
          <p:cNvSpPr/>
          <p:nvPr/>
        </p:nvSpPr>
        <p:spPr>
          <a:xfrm>
            <a:off x="499271" y="5944935"/>
            <a:ext cx="4940622" cy="921075"/>
          </a:xfrm>
          <a:custGeom>
            <a:avLst/>
            <a:gdLst>
              <a:gd name="f0" fmla="val 10800000"/>
              <a:gd name="f1" fmla="val 5400000"/>
              <a:gd name="f2" fmla="val 180"/>
              <a:gd name="f3" fmla="val w"/>
              <a:gd name="f4" fmla="val h"/>
              <a:gd name="f5" fmla="val 0"/>
              <a:gd name="f6" fmla="val 7485"/>
              <a:gd name="f7" fmla="val 337"/>
              <a:gd name="f8" fmla="val 2"/>
              <a:gd name="f9" fmla="val 5558"/>
              <a:gd name="f10" fmla="val 1"/>
              <a:gd name="f11" fmla="+- 0 0 -90"/>
              <a:gd name="f12" fmla="*/ f3 1 7485"/>
              <a:gd name="f13" fmla="*/ f4 1 337"/>
              <a:gd name="f14" fmla="+- f7 0 f5"/>
              <a:gd name="f15" fmla="+- f6 0 f5"/>
              <a:gd name="f16" fmla="*/ f11 f0 1"/>
              <a:gd name="f17" fmla="*/ f15 1 7485"/>
              <a:gd name="f18" fmla="*/ f14 1 337"/>
              <a:gd name="f19" fmla="*/ f16 1 f2"/>
              <a:gd name="f20" fmla="*/ 0 1 f17"/>
              <a:gd name="f21" fmla="*/ 0 1 f18"/>
              <a:gd name="f22" fmla="*/ 5760 1 f17"/>
              <a:gd name="f23" fmla="*/ 528 1 f18"/>
              <a:gd name="f24" fmla="*/ 48 1 f17"/>
              <a:gd name="f25" fmla="*/ 7485 1 f17"/>
              <a:gd name="f26" fmla="*/ 337 1 f18"/>
              <a:gd name="f27" fmla="+- f19 0 f1"/>
              <a:gd name="f28" fmla="*/ f20 f12 1"/>
              <a:gd name="f29" fmla="*/ f25 f12 1"/>
              <a:gd name="f30" fmla="*/ f26 f13 1"/>
              <a:gd name="f31" fmla="*/ f21 f13 1"/>
              <a:gd name="f32" fmla="*/ f22 f12 1"/>
              <a:gd name="f33" fmla="*/ f23 f13 1"/>
              <a:gd name="f34" fmla="*/ f24 f12 1"/>
            </a:gdLst>
            <a:ahLst/>
            <a:cxnLst>
              <a:cxn ang="3cd4">
                <a:pos x="hc" y="t"/>
              </a:cxn>
              <a:cxn ang="0">
                <a:pos x="r" y="vc"/>
              </a:cxn>
              <a:cxn ang="cd4">
                <a:pos x="hc" y="b"/>
              </a:cxn>
              <a:cxn ang="cd2">
                <a:pos x="l" y="vc"/>
              </a:cxn>
              <a:cxn ang="f27">
                <a:pos x="f28" y="f31"/>
              </a:cxn>
              <a:cxn ang="f27">
                <a:pos x="f32" y="f31"/>
              </a:cxn>
              <a:cxn ang="f27">
                <a:pos x="f32" y="f33"/>
              </a:cxn>
              <a:cxn ang="f27">
                <a:pos x="f34" y="f31"/>
              </a:cxn>
            </a:cxnLst>
            <a:rect l="f28" t="f31" r="f29" b="f30"/>
            <a:pathLst>
              <a:path w="7485" h="337">
                <a:moveTo>
                  <a:pt x="f5" y="f8"/>
                </a:moveTo>
                <a:lnTo>
                  <a:pt x="f6" y="f7"/>
                </a:lnTo>
                <a:lnTo>
                  <a:pt x="f9" y="f7"/>
                </a:lnTo>
                <a:lnTo>
                  <a:pt x="f10" y="f5"/>
                </a:lnTo>
              </a:path>
            </a:pathLst>
          </a:custGeom>
          <a:no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ucida Sans Unicode"/>
            </a:endParaRPr>
          </a:p>
        </p:txBody>
      </p:sp>
      <p:sp>
        <p:nvSpPr>
          <p:cNvPr id="3" name="Freeform 11"/>
          <p:cNvSpPr/>
          <p:nvPr/>
        </p:nvSpPr>
        <p:spPr>
          <a:xfrm>
            <a:off x="485720" y="5939009"/>
            <a:ext cx="3690454" cy="933446"/>
          </a:xfrm>
          <a:custGeom>
            <a:avLst/>
            <a:gdLst>
              <a:gd name="f0" fmla="val 10800000"/>
              <a:gd name="f1" fmla="val 5400000"/>
              <a:gd name="f2" fmla="val 180"/>
              <a:gd name="f3" fmla="val w"/>
              <a:gd name="f4" fmla="val h"/>
              <a:gd name="f5" fmla="val 0"/>
              <a:gd name="f6" fmla="val 5591"/>
              <a:gd name="f7" fmla="val 588"/>
              <a:gd name="f8" fmla="val 585"/>
              <a:gd name="f9" fmla="val 4415"/>
              <a:gd name="f10" fmla="val 12"/>
              <a:gd name="f11" fmla="val 4"/>
              <a:gd name="f12" fmla="+- 0 0 -90"/>
              <a:gd name="f13" fmla="*/ f3 1 5591"/>
              <a:gd name="f14" fmla="*/ f4 1 588"/>
              <a:gd name="f15" fmla="+- f7 0 f5"/>
              <a:gd name="f16" fmla="+- f6 0 f5"/>
              <a:gd name="f17" fmla="*/ f12 f0 1"/>
              <a:gd name="f18" fmla="*/ f16 1 5591"/>
              <a:gd name="f19" fmla="*/ f15 1 588"/>
              <a:gd name="f20" fmla="*/ f17 1 f2"/>
              <a:gd name="f21" fmla="*/ 0 1 f18"/>
              <a:gd name="f22" fmla="*/ 0 1 f19"/>
              <a:gd name="f23" fmla="*/ 5760 1 f18"/>
              <a:gd name="f24" fmla="*/ 528 1 f19"/>
              <a:gd name="f25" fmla="*/ 48 1 f18"/>
              <a:gd name="f26" fmla="*/ 5591 1 f18"/>
              <a:gd name="f27" fmla="*/ 588 1 f19"/>
              <a:gd name="f28" fmla="+- f20 0 f1"/>
              <a:gd name="f29" fmla="*/ f21 f13 1"/>
              <a:gd name="f30" fmla="*/ f26 f13 1"/>
              <a:gd name="f31" fmla="*/ f27 f14 1"/>
              <a:gd name="f32" fmla="*/ f22 f14 1"/>
              <a:gd name="f33" fmla="*/ f23 f13 1"/>
              <a:gd name="f34" fmla="*/ f24 f14 1"/>
              <a:gd name="f35" fmla="*/ f25 f13 1"/>
            </a:gdLst>
            <a:ahLst/>
            <a:cxnLst>
              <a:cxn ang="3cd4">
                <a:pos x="hc" y="t"/>
              </a:cxn>
              <a:cxn ang="0">
                <a:pos x="r" y="vc"/>
              </a:cxn>
              <a:cxn ang="cd4">
                <a:pos x="hc" y="b"/>
              </a:cxn>
              <a:cxn ang="cd2">
                <a:pos x="l" y="vc"/>
              </a:cxn>
              <a:cxn ang="f28">
                <a:pos x="f29" y="f32"/>
              </a:cxn>
              <a:cxn ang="f28">
                <a:pos x="f33" y="f32"/>
              </a:cxn>
              <a:cxn ang="f28">
                <a:pos x="f33" y="f34"/>
              </a:cxn>
              <a:cxn ang="f28">
                <a:pos x="f35" y="f32"/>
              </a:cxn>
            </a:cxnLst>
            <a:rect l="f29" t="f32" r="f30" b="f31"/>
            <a:pathLst>
              <a:path w="5591" h="588">
                <a:moveTo>
                  <a:pt x="f5" y="f5"/>
                </a:moveTo>
                <a:lnTo>
                  <a:pt x="f6" y="f8"/>
                </a:lnTo>
                <a:lnTo>
                  <a:pt x="f9" y="f7"/>
                </a:lnTo>
                <a:lnTo>
                  <a:pt x="f10" y="f11"/>
                </a:lnTo>
              </a:path>
            </a:pathLst>
          </a:custGeom>
          <a:no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Lucida Sans Unicode"/>
            </a:endParaRPr>
          </a:p>
        </p:txBody>
      </p:sp>
      <p:sp>
        <p:nvSpPr>
          <p:cNvPr id="4" name="Right Triangle 13"/>
          <p:cNvSpPr/>
          <p:nvPr/>
        </p:nvSpPr>
        <p:spPr>
          <a:xfrm>
            <a:off x="-6044" y="5791251"/>
            <a:ext cx="3402317" cy="108086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blipFill>
            <a:blip r:embed="rId13">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Lucida Sans Unicode"/>
            </a:endParaRPr>
          </a:p>
        </p:txBody>
      </p:sp>
      <p:cxnSp>
        <p:nvCxnSpPr>
          <p:cNvPr id="5" name="Straight Connector 14"/>
          <p:cNvCxnSpPr/>
          <p:nvPr/>
        </p:nvCxnSpPr>
        <p:spPr>
          <a:xfrm>
            <a:off x="-9235" y="5787740"/>
            <a:ext cx="3405508" cy="1084378"/>
          </a:xfrm>
          <a:prstGeom prst="straightConnector1">
            <a:avLst/>
          </a:prstGeom>
          <a:noFill/>
          <a:ln w="12060">
            <a:solidFill>
              <a:srgbClr val="156D83"/>
            </a:solidFill>
            <a:prstDash val="solid"/>
            <a:miter/>
          </a:ln>
        </p:spPr>
      </p:cxnSp>
      <p:sp>
        <p:nvSpPr>
          <p:cNvPr id="6" name="Title Placeholder 8"/>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0" compatLnSpc="1"/>
          <a:lstStyle/>
          <a:p>
            <a:pPr lvl="0"/>
            <a:r>
              <a:rPr lang="en-US"/>
              <a:t>Click to edit Master title style</a:t>
            </a:r>
          </a:p>
        </p:txBody>
      </p:sp>
      <p:sp>
        <p:nvSpPr>
          <p:cNvPr id="7" name="Text Placeholder 29"/>
          <p:cNvSpPr txBox="1">
            <a:spLocks noGrp="1"/>
          </p:cNvSpPr>
          <p:nvPr>
            <p:ph type="body" idx="1"/>
          </p:nvPr>
        </p:nvSpPr>
        <p:spPr>
          <a:xfrm>
            <a:off x="457200" y="1481328"/>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txBox="1">
            <a:spLocks noGrp="1"/>
          </p:cNvSpPr>
          <p:nvPr>
            <p:ph type="dt" sz="half" idx="2"/>
          </p:nvPr>
        </p:nvSpPr>
        <p:spPr>
          <a:xfrm>
            <a:off x="6727030" y="6407941"/>
            <a:ext cx="1920240" cy="36576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GB" sz="1000" b="0" i="0" u="none" strike="noStrike" kern="1200" cap="none" spc="0" baseline="0">
                <a:solidFill>
                  <a:srgbClr val="000000"/>
                </a:solidFill>
                <a:uFillTx/>
                <a:latin typeface="Lucida Sans Unicode"/>
              </a:defRPr>
            </a:lvl1pPr>
          </a:lstStyle>
          <a:p>
            <a:pPr lvl="0"/>
            <a:fld id="{49F39825-0688-4118-ACD0-32CFA6EA110D}" type="datetime1">
              <a:rPr lang="en-GB"/>
              <a:pPr lvl="0"/>
              <a:t>24/06/2020</a:t>
            </a:fld>
            <a:endParaRPr lang="en-GB"/>
          </a:p>
        </p:txBody>
      </p:sp>
      <p:sp>
        <p:nvSpPr>
          <p:cNvPr id="9" name="Footer Placeholder 21"/>
          <p:cNvSpPr txBox="1">
            <a:spLocks noGrp="1"/>
          </p:cNvSpPr>
          <p:nvPr>
            <p:ph type="ftr" sz="quarter" idx="3"/>
          </p:nvPr>
        </p:nvSpPr>
        <p:spPr>
          <a:xfrm>
            <a:off x="4380067" y="6407941"/>
            <a:ext cx="2350684" cy="365129"/>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GB" sz="1000" b="0" i="0" u="none" strike="noStrike" kern="1200" cap="none" spc="0" baseline="0">
                <a:solidFill>
                  <a:srgbClr val="000000"/>
                </a:solidFill>
                <a:uFillTx/>
                <a:latin typeface="Lucida Sans Unicode"/>
              </a:defRPr>
            </a:lvl1pPr>
          </a:lstStyle>
          <a:p>
            <a:pPr lvl="0"/>
            <a:endParaRPr lang="en-GB"/>
          </a:p>
        </p:txBody>
      </p:sp>
      <p:sp>
        <p:nvSpPr>
          <p:cNvPr id="10" name="Slide Number Placeholder 17"/>
          <p:cNvSpPr txBox="1">
            <a:spLocks noGrp="1"/>
          </p:cNvSpPr>
          <p:nvPr>
            <p:ph type="sldNum" sz="quarter" idx="4"/>
          </p:nvPr>
        </p:nvSpPr>
        <p:spPr>
          <a:xfrm>
            <a:off x="8647270" y="6407941"/>
            <a:ext cx="365760" cy="365129"/>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GB" sz="1000" b="0" i="0" u="none" strike="noStrike" kern="1200" cap="none" spc="0" baseline="0">
                <a:solidFill>
                  <a:srgbClr val="000000"/>
                </a:solidFill>
                <a:uFillTx/>
                <a:latin typeface="Lucida Sans Unicode"/>
              </a:defRPr>
            </a:lvl1pPr>
          </a:lstStyle>
          <a:p>
            <a:pPr lvl="0"/>
            <a:fld id="{80B41495-3FA8-45AB-88ED-DDA02B08401D}"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100000"/>
        </a:lnSpc>
        <a:spcBef>
          <a:spcPts val="0"/>
        </a:spcBef>
        <a:spcAft>
          <a:spcPts val="0"/>
        </a:spcAft>
        <a:buNone/>
        <a:tabLst/>
        <a:defRPr lang="en-US" sz="4100" b="1" i="0" u="none" strike="noStrike" kern="1200" cap="none" spc="0" baseline="0">
          <a:solidFill>
            <a:srgbClr val="464646"/>
          </a:solidFill>
          <a:effectLst>
            <a:outerShdw dist="25402" dir="5400000">
              <a:srgbClr val="000000"/>
            </a:outerShdw>
          </a:effectLst>
          <a:uFillTx/>
          <a:latin typeface="Lucida Sans Unicode"/>
        </a:defRPr>
      </a:lvl1pPr>
    </p:titleStyle>
    <p:bodyStyle>
      <a:lvl1pPr marL="365760" marR="0" lvl="0" indent="-256032" algn="l" defTabSz="914400" rtl="0" fontAlgn="auto" hangingPunct="1">
        <a:lnSpc>
          <a:spcPct val="100000"/>
        </a:lnSpc>
        <a:spcBef>
          <a:spcPts val="400"/>
        </a:spcBef>
        <a:spcAft>
          <a:spcPts val="0"/>
        </a:spcAft>
        <a:buClr>
          <a:srgbClr val="2DA2BF"/>
        </a:buClr>
        <a:buSzPct val="68000"/>
        <a:buFont typeface="Wingdings 3"/>
        <a:buChar char=""/>
        <a:tabLst/>
        <a:defRPr lang="en-US" sz="2700" b="0" i="0" u="none" strike="noStrike" kern="1200" cap="none" spc="0" baseline="0">
          <a:solidFill>
            <a:srgbClr val="000000"/>
          </a:solidFill>
          <a:uFillTx/>
          <a:latin typeface="Lucida Sans Unicode"/>
        </a:defRPr>
      </a:lvl1pPr>
      <a:lvl2pPr marL="621792" marR="0" lvl="1" indent="-228600" algn="l" defTabSz="914400" rtl="0" fontAlgn="auto" hangingPunct="1">
        <a:lnSpc>
          <a:spcPct val="100000"/>
        </a:lnSpc>
        <a:spcBef>
          <a:spcPts val="325"/>
        </a:spcBef>
        <a:spcAft>
          <a:spcPts val="0"/>
        </a:spcAft>
        <a:buClr>
          <a:srgbClr val="2DA2BF"/>
        </a:buClr>
        <a:buSzPct val="100000"/>
        <a:buFont typeface="Verdana"/>
        <a:buChar char="◦"/>
        <a:tabLst/>
        <a:defRPr lang="en-US" sz="2300" b="0" i="0" u="none" strike="noStrike" kern="1200" cap="none" spc="0" baseline="0">
          <a:solidFill>
            <a:srgbClr val="000000"/>
          </a:solidFill>
          <a:uFillTx/>
          <a:latin typeface="Lucida Sans Unicode"/>
        </a:defRPr>
      </a:lvl2pPr>
      <a:lvl3pPr marL="859536" marR="0" lvl="2" indent="-228600" algn="l" defTabSz="914400" rtl="0" fontAlgn="auto" hangingPunct="1">
        <a:lnSpc>
          <a:spcPct val="100000"/>
        </a:lnSpc>
        <a:spcBef>
          <a:spcPts val="350"/>
        </a:spcBef>
        <a:spcAft>
          <a:spcPts val="0"/>
        </a:spcAft>
        <a:buClr>
          <a:srgbClr val="DA1F28"/>
        </a:buClr>
        <a:buSzPct val="100000"/>
        <a:buFont typeface="Wingdings 2"/>
        <a:buChar char=""/>
        <a:tabLst/>
        <a:defRPr lang="en-US" sz="2100" b="0" i="0" u="none" strike="noStrike" kern="1200" cap="none" spc="0" baseline="0">
          <a:solidFill>
            <a:srgbClr val="000000"/>
          </a:solidFill>
          <a:uFillTx/>
          <a:latin typeface="Lucida Sans Unicode"/>
        </a:defRPr>
      </a:lvl3pPr>
      <a:lvl4pPr marL="1143000" marR="0" lvl="3" indent="-228600" algn="l" defTabSz="914400" rtl="0" fontAlgn="auto" hangingPunct="1">
        <a:lnSpc>
          <a:spcPct val="100000"/>
        </a:lnSpc>
        <a:spcBef>
          <a:spcPts val="350"/>
        </a:spcBef>
        <a:spcAft>
          <a:spcPts val="0"/>
        </a:spcAft>
        <a:buClr>
          <a:srgbClr val="DA1F28"/>
        </a:buClr>
        <a:buSzPct val="100000"/>
        <a:buFont typeface="Wingdings 2"/>
        <a:buChar char=""/>
        <a:tabLst/>
        <a:defRPr lang="en-US" sz="1900" b="0" i="0" u="none" strike="noStrike" kern="1200" cap="none" spc="0" baseline="0">
          <a:solidFill>
            <a:srgbClr val="000000"/>
          </a:solidFill>
          <a:uFillTx/>
          <a:latin typeface="Lucida Sans Unicode"/>
        </a:defRPr>
      </a:lvl4pPr>
      <a:lvl5pPr marL="1371600" marR="0" lvl="4" indent="-228600" algn="l" defTabSz="914400" rtl="0" fontAlgn="auto" hangingPunct="1">
        <a:lnSpc>
          <a:spcPct val="100000"/>
        </a:lnSpc>
        <a:spcBef>
          <a:spcPts val="350"/>
        </a:spcBef>
        <a:spcAft>
          <a:spcPts val="0"/>
        </a:spcAft>
        <a:buClr>
          <a:srgbClr val="DA1F28"/>
        </a:buClr>
        <a:buSzPct val="100000"/>
        <a:buFont typeface="Wingdings 2"/>
        <a:buChar char=""/>
        <a:tabLst/>
        <a:defRPr lang="en-US" sz="1800" b="0" i="0" u="none" strike="noStrike" kern="1200" cap="none" spc="0" baseline="0">
          <a:solidFill>
            <a:srgbClr val="000000"/>
          </a:solidFill>
          <a:uFillTx/>
          <a:latin typeface="Lucida Sans Unicode"/>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3568" y="1052739"/>
            <a:ext cx="7772400" cy="1829760"/>
          </a:xfrm>
        </p:spPr>
        <p:txBody>
          <a:bodyPr anchorCtr="1"/>
          <a:lstStyle/>
          <a:p>
            <a:pPr lvl="0" algn="ctr"/>
            <a:r>
              <a:rPr lang="en-GB" sz="3600"/>
              <a:t>Learnings from Flow Chemistry for API Synthesis</a:t>
            </a:r>
          </a:p>
        </p:txBody>
      </p:sp>
      <p:sp>
        <p:nvSpPr>
          <p:cNvPr id="3" name="Subtitle 4"/>
          <p:cNvSpPr txBox="1">
            <a:spLocks noGrp="1"/>
          </p:cNvSpPr>
          <p:nvPr>
            <p:ph type="subTitle" idx="1"/>
          </p:nvPr>
        </p:nvSpPr>
        <p:spPr>
          <a:xfrm>
            <a:off x="683568" y="3140963"/>
            <a:ext cx="7772400" cy="1199701"/>
          </a:xfrm>
        </p:spPr>
        <p:txBody>
          <a:bodyPr anchorCtr="1"/>
          <a:lstStyle/>
          <a:p>
            <a:pPr lvl="0" algn="ctr"/>
            <a:r>
              <a:rPr lang="en-GB" sz="2800" dirty="0"/>
              <a:t>A Chemists View</a:t>
            </a:r>
          </a:p>
          <a:p>
            <a:pPr lvl="0" algn="ctr"/>
            <a:r>
              <a:rPr lang="en-GB" sz="2800" dirty="0"/>
              <a:t>Dr Mark </a:t>
            </a:r>
            <a:r>
              <a:rPr lang="en-GB" sz="2800" dirty="0" smtClean="0"/>
              <a:t>Hughes</a:t>
            </a:r>
          </a:p>
          <a:p>
            <a:pPr lvl="0" algn="ctr"/>
            <a:r>
              <a:rPr lang="en-GB" sz="2800" dirty="0" smtClean="0"/>
              <a:t>(mark.hughes52@gmail.com)</a:t>
            </a:r>
            <a:endParaRPr lang="en-GB" dirty="0"/>
          </a:p>
        </p:txBody>
      </p:sp>
      <p:pic>
        <p:nvPicPr>
          <p:cNvPr id="4" name="Picture 2"/>
          <p:cNvPicPr>
            <a:picLocks noChangeAspect="1"/>
          </p:cNvPicPr>
          <p:nvPr/>
        </p:nvPicPr>
        <p:blipFill>
          <a:blip r:embed="rId3"/>
          <a:srcRect/>
          <a:stretch>
            <a:fillRect/>
          </a:stretch>
        </p:blipFill>
        <p:spPr>
          <a:xfrm>
            <a:off x="6012161" y="5661251"/>
            <a:ext cx="2971800" cy="857250"/>
          </a:xfrm>
          <a:prstGeom prst="rect">
            <a:avLst/>
          </a:prstGeom>
          <a:noFill/>
          <a:ln>
            <a:noFill/>
          </a:ln>
        </p:spPr>
      </p:pic>
      <p:pic>
        <p:nvPicPr>
          <p:cNvPr id="5" name="Picture 4"/>
          <p:cNvPicPr>
            <a:picLocks noChangeAspect="1"/>
          </p:cNvPicPr>
          <p:nvPr/>
        </p:nvPicPr>
        <p:blipFill>
          <a:blip r:embed="rId4"/>
          <a:stretch>
            <a:fillRect/>
          </a:stretch>
        </p:blipFill>
        <p:spPr>
          <a:xfrm>
            <a:off x="827586" y="5751740"/>
            <a:ext cx="2238378" cy="6762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Flowchart: Process 1"/>
          <p:cNvSpPr/>
          <p:nvPr/>
        </p:nvSpPr>
        <p:spPr>
          <a:xfrm>
            <a:off x="2218937" y="1719547"/>
            <a:ext cx="4032449" cy="1080116"/>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Flowchart: Process 2"/>
          <p:cNvSpPr/>
          <p:nvPr/>
        </p:nvSpPr>
        <p:spPr>
          <a:xfrm>
            <a:off x="2074919" y="1791556"/>
            <a:ext cx="4392484" cy="144018"/>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Flowchart: Process 4"/>
          <p:cNvSpPr/>
          <p:nvPr/>
        </p:nvSpPr>
        <p:spPr>
          <a:xfrm>
            <a:off x="2074919" y="2043583"/>
            <a:ext cx="4392484" cy="144018"/>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Flowchart: Process 5"/>
          <p:cNvSpPr/>
          <p:nvPr/>
        </p:nvSpPr>
        <p:spPr>
          <a:xfrm>
            <a:off x="2074919" y="2292135"/>
            <a:ext cx="4392484" cy="144018"/>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Flowchart: Process 6"/>
          <p:cNvSpPr/>
          <p:nvPr/>
        </p:nvSpPr>
        <p:spPr>
          <a:xfrm>
            <a:off x="2074919" y="2500125"/>
            <a:ext cx="4392484" cy="144018"/>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Circular Arrow 8"/>
          <p:cNvSpPr/>
          <p:nvPr/>
        </p:nvSpPr>
        <p:spPr>
          <a:xfrm rot="5400013">
            <a:off x="6317625" y="2303776"/>
            <a:ext cx="299539" cy="381195"/>
          </a:xfrm>
          <a:custGeom>
            <a:avLst/>
            <a:gdLst>
              <a:gd name="f0" fmla="val 10800000"/>
              <a:gd name="f1" fmla="val 5400000"/>
              <a:gd name="f2" fmla="val 180"/>
              <a:gd name="f3" fmla="val w"/>
              <a:gd name="f4" fmla="val h"/>
              <a:gd name="f5" fmla="val 0"/>
              <a:gd name="f6" fmla="val 299537"/>
              <a:gd name="f7" fmla="val 381192"/>
              <a:gd name="f8" fmla="+- 0 0 9438590"/>
              <a:gd name="f9" fmla="val 18721"/>
              <a:gd name="f10" fmla="val 190596"/>
              <a:gd name="f11" fmla="val 131047"/>
              <a:gd name="f12" fmla="val 171875"/>
              <a:gd name="f13" fmla="val 9817466"/>
              <a:gd name="f14" fmla="val 296104"/>
              <a:gd name="f15" fmla="val 153019"/>
              <a:gd name="f16" fmla="val 262095"/>
              <a:gd name="f17" fmla="val 221219"/>
              <a:gd name="f18" fmla="val 239643"/>
              <a:gd name="f19" fmla="val 93605"/>
              <a:gd name="f20" fmla="val 134433"/>
              <a:gd name="f21" fmla="val 20238590"/>
              <a:gd name="f22" fmla="+- 0 0 -180"/>
              <a:gd name="f23" fmla="+- 0 0 -450"/>
              <a:gd name="f24" fmla="+- 0 0 -540"/>
              <a:gd name="f25" fmla="+- 0 0 -630"/>
              <a:gd name="f26" fmla="*/ f3 1 299537"/>
              <a:gd name="f27" fmla="*/ f4 1 381192"/>
              <a:gd name="f28" fmla="+- f7 0 f5"/>
              <a:gd name="f29" fmla="+- f6 0 f5"/>
              <a:gd name="f30" fmla="*/ f22 f0 1"/>
              <a:gd name="f31" fmla="*/ f23 f0 1"/>
              <a:gd name="f32" fmla="*/ f24 f0 1"/>
              <a:gd name="f33" fmla="*/ f25 f0 1"/>
              <a:gd name="f34" fmla="*/ f29 1 299537"/>
              <a:gd name="f35" fmla="*/ f28 1 381192"/>
              <a:gd name="f36" fmla="*/ f30 1 f2"/>
              <a:gd name="f37" fmla="*/ f31 1 f2"/>
              <a:gd name="f38" fmla="*/ f32 1 f2"/>
              <a:gd name="f39" fmla="*/ f33 1 f2"/>
              <a:gd name="f40" fmla="*/ 37442 1 f34"/>
              <a:gd name="f41" fmla="*/ 190596 1 f35"/>
              <a:gd name="f42" fmla="*/ 296104 1 f34"/>
              <a:gd name="f43" fmla="*/ 153019 1 f35"/>
              <a:gd name="f44" fmla="*/ 262095 1 f34"/>
              <a:gd name="f45" fmla="*/ 221219 1 f34"/>
              <a:gd name="f46" fmla="*/ 57104 1 f34"/>
              <a:gd name="f47" fmla="*/ 242433 1 f34"/>
              <a:gd name="f48" fmla="*/ 69062 1 f35"/>
              <a:gd name="f49" fmla="*/ 312130 1 f35"/>
              <a:gd name="f50" fmla="+- f36 0 f1"/>
              <a:gd name="f51" fmla="+- f37 0 f1"/>
              <a:gd name="f52" fmla="+- f38 0 f1"/>
              <a:gd name="f53" fmla="+- f39 0 f1"/>
              <a:gd name="f54" fmla="*/ f46 f26 1"/>
              <a:gd name="f55" fmla="*/ f47 f26 1"/>
              <a:gd name="f56" fmla="*/ f49 f27 1"/>
              <a:gd name="f57" fmla="*/ f48 f27 1"/>
              <a:gd name="f58" fmla="*/ f40 f26 1"/>
              <a:gd name="f59" fmla="*/ f41 f27 1"/>
              <a:gd name="f60" fmla="*/ f42 f26 1"/>
              <a:gd name="f61" fmla="*/ f43 f27 1"/>
              <a:gd name="f62" fmla="*/ f44 f26 1"/>
              <a:gd name="f63" fmla="*/ f45 f26 1"/>
            </a:gdLst>
            <a:ahLst/>
            <a:cxnLst>
              <a:cxn ang="3cd4">
                <a:pos x="hc" y="t"/>
              </a:cxn>
              <a:cxn ang="0">
                <a:pos x="r" y="vc"/>
              </a:cxn>
              <a:cxn ang="cd4">
                <a:pos x="hc" y="b"/>
              </a:cxn>
              <a:cxn ang="cd2">
                <a:pos x="l" y="vc"/>
              </a:cxn>
              <a:cxn ang="f50">
                <a:pos x="f58" y="f59"/>
              </a:cxn>
              <a:cxn ang="f51">
                <a:pos x="f60" y="f61"/>
              </a:cxn>
              <a:cxn ang="f52">
                <a:pos x="f62" y="f59"/>
              </a:cxn>
              <a:cxn ang="f53">
                <a:pos x="f63" y="f61"/>
              </a:cxn>
            </a:cxnLst>
            <a:rect l="f54" t="f57" r="f55" b="f56"/>
            <a:pathLst>
              <a:path w="299537" h="381192">
                <a:moveTo>
                  <a:pt x="f9" y="f10"/>
                </a:moveTo>
                <a:arcTo wR="f11" hR="f12" stAng="f0" swAng="f13"/>
                <a:lnTo>
                  <a:pt x="f14" y="f15"/>
                </a:lnTo>
                <a:lnTo>
                  <a:pt x="f16" y="f10"/>
                </a:lnTo>
                <a:lnTo>
                  <a:pt x="f17" y="f15"/>
                </a:lnTo>
                <a:lnTo>
                  <a:pt x="f18" y="f15"/>
                </a:lnTo>
                <a:arcTo wR="f19" hR="f20" stAng="f21" swAng="f8"/>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Circular Arrow 9"/>
          <p:cNvSpPr/>
          <p:nvPr/>
        </p:nvSpPr>
        <p:spPr>
          <a:xfrm rot="5400013">
            <a:off x="6317625" y="1793614"/>
            <a:ext cx="299539" cy="381195"/>
          </a:xfrm>
          <a:custGeom>
            <a:avLst/>
            <a:gdLst>
              <a:gd name="f0" fmla="val 10800000"/>
              <a:gd name="f1" fmla="val 5400000"/>
              <a:gd name="f2" fmla="val 180"/>
              <a:gd name="f3" fmla="val w"/>
              <a:gd name="f4" fmla="val h"/>
              <a:gd name="f5" fmla="val 0"/>
              <a:gd name="f6" fmla="val 299537"/>
              <a:gd name="f7" fmla="val 381192"/>
              <a:gd name="f8" fmla="+- 0 0 9438590"/>
              <a:gd name="f9" fmla="val 18721"/>
              <a:gd name="f10" fmla="val 190596"/>
              <a:gd name="f11" fmla="val 131047"/>
              <a:gd name="f12" fmla="val 171875"/>
              <a:gd name="f13" fmla="val 9817466"/>
              <a:gd name="f14" fmla="val 296104"/>
              <a:gd name="f15" fmla="val 153019"/>
              <a:gd name="f16" fmla="val 262095"/>
              <a:gd name="f17" fmla="val 221219"/>
              <a:gd name="f18" fmla="val 239643"/>
              <a:gd name="f19" fmla="val 93605"/>
              <a:gd name="f20" fmla="val 134433"/>
              <a:gd name="f21" fmla="val 20238590"/>
              <a:gd name="f22" fmla="+- 0 0 -180"/>
              <a:gd name="f23" fmla="+- 0 0 -450"/>
              <a:gd name="f24" fmla="+- 0 0 -540"/>
              <a:gd name="f25" fmla="+- 0 0 -630"/>
              <a:gd name="f26" fmla="*/ f3 1 299537"/>
              <a:gd name="f27" fmla="*/ f4 1 381192"/>
              <a:gd name="f28" fmla="+- f7 0 f5"/>
              <a:gd name="f29" fmla="+- f6 0 f5"/>
              <a:gd name="f30" fmla="*/ f22 f0 1"/>
              <a:gd name="f31" fmla="*/ f23 f0 1"/>
              <a:gd name="f32" fmla="*/ f24 f0 1"/>
              <a:gd name="f33" fmla="*/ f25 f0 1"/>
              <a:gd name="f34" fmla="*/ f29 1 299537"/>
              <a:gd name="f35" fmla="*/ f28 1 381192"/>
              <a:gd name="f36" fmla="*/ f30 1 f2"/>
              <a:gd name="f37" fmla="*/ f31 1 f2"/>
              <a:gd name="f38" fmla="*/ f32 1 f2"/>
              <a:gd name="f39" fmla="*/ f33 1 f2"/>
              <a:gd name="f40" fmla="*/ 37442 1 f34"/>
              <a:gd name="f41" fmla="*/ 190596 1 f35"/>
              <a:gd name="f42" fmla="*/ 296104 1 f34"/>
              <a:gd name="f43" fmla="*/ 153019 1 f35"/>
              <a:gd name="f44" fmla="*/ 262095 1 f34"/>
              <a:gd name="f45" fmla="*/ 221219 1 f34"/>
              <a:gd name="f46" fmla="*/ 57104 1 f34"/>
              <a:gd name="f47" fmla="*/ 242433 1 f34"/>
              <a:gd name="f48" fmla="*/ 69062 1 f35"/>
              <a:gd name="f49" fmla="*/ 312130 1 f35"/>
              <a:gd name="f50" fmla="+- f36 0 f1"/>
              <a:gd name="f51" fmla="+- f37 0 f1"/>
              <a:gd name="f52" fmla="+- f38 0 f1"/>
              <a:gd name="f53" fmla="+- f39 0 f1"/>
              <a:gd name="f54" fmla="*/ f46 f26 1"/>
              <a:gd name="f55" fmla="*/ f47 f26 1"/>
              <a:gd name="f56" fmla="*/ f49 f27 1"/>
              <a:gd name="f57" fmla="*/ f48 f27 1"/>
              <a:gd name="f58" fmla="*/ f40 f26 1"/>
              <a:gd name="f59" fmla="*/ f41 f27 1"/>
              <a:gd name="f60" fmla="*/ f42 f26 1"/>
              <a:gd name="f61" fmla="*/ f43 f27 1"/>
              <a:gd name="f62" fmla="*/ f44 f26 1"/>
              <a:gd name="f63" fmla="*/ f45 f26 1"/>
            </a:gdLst>
            <a:ahLst/>
            <a:cxnLst>
              <a:cxn ang="3cd4">
                <a:pos x="hc" y="t"/>
              </a:cxn>
              <a:cxn ang="0">
                <a:pos x="r" y="vc"/>
              </a:cxn>
              <a:cxn ang="cd4">
                <a:pos x="hc" y="b"/>
              </a:cxn>
              <a:cxn ang="cd2">
                <a:pos x="l" y="vc"/>
              </a:cxn>
              <a:cxn ang="f50">
                <a:pos x="f58" y="f59"/>
              </a:cxn>
              <a:cxn ang="f51">
                <a:pos x="f60" y="f61"/>
              </a:cxn>
              <a:cxn ang="f52">
                <a:pos x="f62" y="f59"/>
              </a:cxn>
              <a:cxn ang="f53">
                <a:pos x="f63" y="f61"/>
              </a:cxn>
            </a:cxnLst>
            <a:rect l="f54" t="f57" r="f55" b="f56"/>
            <a:pathLst>
              <a:path w="299537" h="381192">
                <a:moveTo>
                  <a:pt x="f9" y="f10"/>
                </a:moveTo>
                <a:arcTo wR="f11" hR="f12" stAng="f0" swAng="f13"/>
                <a:lnTo>
                  <a:pt x="f14" y="f15"/>
                </a:lnTo>
                <a:lnTo>
                  <a:pt x="f16" y="f10"/>
                </a:lnTo>
                <a:lnTo>
                  <a:pt x="f17" y="f15"/>
                </a:lnTo>
                <a:lnTo>
                  <a:pt x="f18" y="f15"/>
                </a:lnTo>
                <a:arcTo wR="f19" hR="f20" stAng="f21" swAng="f8"/>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Circular Arrow 10"/>
          <p:cNvSpPr/>
          <p:nvPr/>
        </p:nvSpPr>
        <p:spPr>
          <a:xfrm rot="5400013" flipH="1" flipV="1">
            <a:off x="1932580" y="2041860"/>
            <a:ext cx="284643" cy="432090"/>
          </a:xfrm>
          <a:custGeom>
            <a:avLst/>
            <a:gdLst>
              <a:gd name="f0" fmla="val 10800000"/>
              <a:gd name="f1" fmla="val 5400000"/>
              <a:gd name="f2" fmla="val 180"/>
              <a:gd name="f3" fmla="val w"/>
              <a:gd name="f4" fmla="val h"/>
              <a:gd name="f5" fmla="val 0"/>
              <a:gd name="f6" fmla="val 288032"/>
              <a:gd name="f7" fmla="val 360042"/>
              <a:gd name="f8" fmla="+- 0 0 9437703"/>
              <a:gd name="f9" fmla="val 18002"/>
              <a:gd name="f10" fmla="val 180021"/>
              <a:gd name="f11" fmla="val 126014"/>
              <a:gd name="f12" fmla="val 162019"/>
              <a:gd name="f13" fmla="val 9817862"/>
              <a:gd name="f14" fmla="val 284587"/>
              <a:gd name="f15" fmla="val 143937"/>
              <a:gd name="f16" fmla="val 252028"/>
              <a:gd name="f17" fmla="val 212579"/>
              <a:gd name="f18" fmla="val 230257"/>
              <a:gd name="f19" fmla="val 90010"/>
              <a:gd name="f20" fmla="val 126015"/>
              <a:gd name="f21" fmla="val 20237703"/>
              <a:gd name="f22" fmla="+- 0 0 -180"/>
              <a:gd name="f23" fmla="+- 0 0 -450"/>
              <a:gd name="f24" fmla="+- 0 0 -540"/>
              <a:gd name="f25" fmla="+- 0 0 -630"/>
              <a:gd name="f26" fmla="*/ f3 1 288032"/>
              <a:gd name="f27" fmla="*/ f4 1 360042"/>
              <a:gd name="f28" fmla="+- f7 0 f5"/>
              <a:gd name="f29" fmla="+- f6 0 f5"/>
              <a:gd name="f30" fmla="*/ f22 f0 1"/>
              <a:gd name="f31" fmla="*/ f23 f0 1"/>
              <a:gd name="f32" fmla="*/ f24 f0 1"/>
              <a:gd name="f33" fmla="*/ f25 f0 1"/>
              <a:gd name="f34" fmla="*/ f29 1 288032"/>
              <a:gd name="f35" fmla="*/ f28 1 360042"/>
              <a:gd name="f36" fmla="*/ f30 1 f2"/>
              <a:gd name="f37" fmla="*/ f31 1 f2"/>
              <a:gd name="f38" fmla="*/ f32 1 f2"/>
              <a:gd name="f39" fmla="*/ f33 1 f2"/>
              <a:gd name="f40" fmla="*/ 36004 1 f34"/>
              <a:gd name="f41" fmla="*/ 180021 1 f35"/>
              <a:gd name="f42" fmla="*/ 284587 1 f34"/>
              <a:gd name="f43" fmla="*/ 143937 1 f35"/>
              <a:gd name="f44" fmla="*/ 252028 1 f34"/>
              <a:gd name="f45" fmla="*/ 212579 1 f34"/>
              <a:gd name="f46" fmla="*/ 54911 1 f34"/>
              <a:gd name="f47" fmla="*/ 233121 1 f34"/>
              <a:gd name="f48" fmla="*/ 65456 1 f35"/>
              <a:gd name="f49" fmla="*/ 294586 1 f35"/>
              <a:gd name="f50" fmla="+- f36 0 f1"/>
              <a:gd name="f51" fmla="+- f37 0 f1"/>
              <a:gd name="f52" fmla="+- f38 0 f1"/>
              <a:gd name="f53" fmla="+- f39 0 f1"/>
              <a:gd name="f54" fmla="*/ f46 f26 1"/>
              <a:gd name="f55" fmla="*/ f47 f26 1"/>
              <a:gd name="f56" fmla="*/ f49 f27 1"/>
              <a:gd name="f57" fmla="*/ f48 f27 1"/>
              <a:gd name="f58" fmla="*/ f40 f26 1"/>
              <a:gd name="f59" fmla="*/ f41 f27 1"/>
              <a:gd name="f60" fmla="*/ f42 f26 1"/>
              <a:gd name="f61" fmla="*/ f43 f27 1"/>
              <a:gd name="f62" fmla="*/ f44 f26 1"/>
              <a:gd name="f63" fmla="*/ f45 f26 1"/>
            </a:gdLst>
            <a:ahLst/>
            <a:cxnLst>
              <a:cxn ang="3cd4">
                <a:pos x="hc" y="t"/>
              </a:cxn>
              <a:cxn ang="0">
                <a:pos x="r" y="vc"/>
              </a:cxn>
              <a:cxn ang="cd4">
                <a:pos x="hc" y="b"/>
              </a:cxn>
              <a:cxn ang="cd2">
                <a:pos x="l" y="vc"/>
              </a:cxn>
              <a:cxn ang="f50">
                <a:pos x="f58" y="f59"/>
              </a:cxn>
              <a:cxn ang="f51">
                <a:pos x="f60" y="f61"/>
              </a:cxn>
              <a:cxn ang="f52">
                <a:pos x="f62" y="f59"/>
              </a:cxn>
              <a:cxn ang="f53">
                <a:pos x="f63" y="f61"/>
              </a:cxn>
            </a:cxnLst>
            <a:rect l="f54" t="f57" r="f55" b="f56"/>
            <a:pathLst>
              <a:path w="288032" h="360042">
                <a:moveTo>
                  <a:pt x="f9" y="f10"/>
                </a:moveTo>
                <a:arcTo wR="f11" hR="f12" stAng="f0" swAng="f13"/>
                <a:lnTo>
                  <a:pt x="f14" y="f15"/>
                </a:lnTo>
                <a:lnTo>
                  <a:pt x="f16" y="f10"/>
                </a:lnTo>
                <a:lnTo>
                  <a:pt x="f17" y="f15"/>
                </a:lnTo>
                <a:lnTo>
                  <a:pt x="f18" y="f15"/>
                </a:lnTo>
                <a:arcTo wR="f19" hR="f20" stAng="f21" swAng="f8"/>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lowchart: Process 11"/>
          <p:cNvSpPr/>
          <p:nvPr/>
        </p:nvSpPr>
        <p:spPr>
          <a:xfrm>
            <a:off x="1426848" y="2542498"/>
            <a:ext cx="864098" cy="45720"/>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1" name="Flowchart: Process 12"/>
          <p:cNvSpPr/>
          <p:nvPr/>
        </p:nvSpPr>
        <p:spPr>
          <a:xfrm>
            <a:off x="6286618" y="2344603"/>
            <a:ext cx="864098" cy="45720"/>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2" name="Flowchart: Process 13"/>
          <p:cNvSpPr/>
          <p:nvPr/>
        </p:nvSpPr>
        <p:spPr>
          <a:xfrm>
            <a:off x="1426848" y="1840705"/>
            <a:ext cx="864098" cy="45720"/>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Flowchart: Summing Junction 14"/>
          <p:cNvSpPr/>
          <p:nvPr/>
        </p:nvSpPr>
        <p:spPr>
          <a:xfrm>
            <a:off x="1072353" y="4311834"/>
            <a:ext cx="612648" cy="6126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stroke="0">
                <a:moveTo>
                  <a:pt x="f37" y="f50"/>
                </a:moveTo>
                <a:arcTo wR="f47" hR="f48" stAng="f1" swAng="f0"/>
                <a:close/>
              </a:path>
              <a:path fill="none">
                <a:moveTo>
                  <a:pt x="f66" y="f67"/>
                </a:moveTo>
                <a:lnTo>
                  <a:pt x="f68" y="f69"/>
                </a:lnTo>
                <a:moveTo>
                  <a:pt x="f68" y="f67"/>
                </a:moveTo>
                <a:lnTo>
                  <a:pt x="f66" y="f69"/>
                </a:lnTo>
              </a:path>
              <a:path fill="none">
                <a:moveTo>
                  <a:pt x="f37" y="f50"/>
                </a:moveTo>
                <a:arcTo wR="f47" hR="f48" stAng="f1" swAng="f0"/>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4" name="Flowchart: Delay 15"/>
          <p:cNvSpPr/>
          <p:nvPr/>
        </p:nvSpPr>
        <p:spPr>
          <a:xfrm rot="5400013">
            <a:off x="2624077" y="4501002"/>
            <a:ext cx="1539026" cy="96296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5" name="Flowchart: Delay 16"/>
          <p:cNvSpPr/>
          <p:nvPr/>
        </p:nvSpPr>
        <p:spPr>
          <a:xfrm rot="5400013">
            <a:off x="5216401" y="4501002"/>
            <a:ext cx="1539026" cy="96296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6" name="Flowchart: Summing Junction 17"/>
          <p:cNvSpPr/>
          <p:nvPr/>
        </p:nvSpPr>
        <p:spPr>
          <a:xfrm>
            <a:off x="7222159" y="4146685"/>
            <a:ext cx="612648" cy="6126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stroke="0">
                <a:moveTo>
                  <a:pt x="f37" y="f50"/>
                </a:moveTo>
                <a:arcTo wR="f47" hR="f48" stAng="f1" swAng="f0"/>
                <a:close/>
              </a:path>
              <a:path fill="none">
                <a:moveTo>
                  <a:pt x="f66" y="f67"/>
                </a:moveTo>
                <a:lnTo>
                  <a:pt x="f68" y="f69"/>
                </a:lnTo>
                <a:moveTo>
                  <a:pt x="f68" y="f67"/>
                </a:moveTo>
                <a:lnTo>
                  <a:pt x="f66" y="f69"/>
                </a:lnTo>
              </a:path>
              <a:path fill="none">
                <a:moveTo>
                  <a:pt x="f37" y="f50"/>
                </a:moveTo>
                <a:arcTo wR="f47" hR="f48" stAng="f1" swAng="f0"/>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7" name="Rounded Rectangle 18"/>
          <p:cNvSpPr/>
          <p:nvPr/>
        </p:nvSpPr>
        <p:spPr>
          <a:xfrm>
            <a:off x="985403" y="3447736"/>
            <a:ext cx="786539" cy="36003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8" name="Rounded Rectangle 19"/>
          <p:cNvSpPr/>
          <p:nvPr/>
        </p:nvSpPr>
        <p:spPr>
          <a:xfrm>
            <a:off x="7135209" y="3346658"/>
            <a:ext cx="786539" cy="36003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19" name="Elbow Connector 19"/>
          <p:cNvCxnSpPr>
            <a:stCxn id="14" idx="1"/>
            <a:endCxn id="13" idx="2"/>
          </p:cNvCxnSpPr>
          <p:nvPr/>
        </p:nvCxnSpPr>
        <p:spPr>
          <a:xfrm rot="5400000" flipH="1">
            <a:off x="1972375" y="4330784"/>
            <a:ext cx="827514" cy="2014910"/>
          </a:xfrm>
          <a:prstGeom prst="bentConnector3">
            <a:avLst>
              <a:gd name="adj1" fmla="val -27713"/>
            </a:avLst>
          </a:prstGeom>
          <a:noFill/>
          <a:ln w="9528">
            <a:solidFill>
              <a:srgbClr val="4A7EBB"/>
            </a:solidFill>
            <a:prstDash val="solid"/>
          </a:ln>
        </p:spPr>
      </p:cxnSp>
      <p:cxnSp>
        <p:nvCxnSpPr>
          <p:cNvPr id="20" name="Elbow Connector 21"/>
          <p:cNvCxnSpPr>
            <a:stCxn id="13" idx="0"/>
            <a:endCxn id="17" idx="2"/>
          </p:cNvCxnSpPr>
          <p:nvPr/>
        </p:nvCxnSpPr>
        <p:spPr>
          <a:xfrm rot="16200000" flipV="1">
            <a:off x="1126644" y="4059801"/>
            <a:ext cx="504063" cy="4"/>
          </a:xfrm>
          <a:prstGeom prst="bentConnector3">
            <a:avLst/>
          </a:prstGeom>
          <a:noFill/>
          <a:ln w="9528">
            <a:solidFill>
              <a:srgbClr val="4A7EBB"/>
            </a:solidFill>
            <a:prstDash val="solid"/>
          </a:ln>
        </p:spPr>
      </p:cxnSp>
      <p:cxnSp>
        <p:nvCxnSpPr>
          <p:cNvPr id="21" name="Elbow Connector 24"/>
          <p:cNvCxnSpPr>
            <a:stCxn id="17" idx="0"/>
            <a:endCxn id="10" idx="3"/>
          </p:cNvCxnSpPr>
          <p:nvPr/>
        </p:nvCxnSpPr>
        <p:spPr>
          <a:xfrm rot="5400000" flipH="1" flipV="1">
            <a:off x="961571" y="2982460"/>
            <a:ext cx="882378" cy="48175"/>
          </a:xfrm>
          <a:prstGeom prst="bentConnector2">
            <a:avLst/>
          </a:prstGeom>
          <a:noFill/>
          <a:ln w="9528">
            <a:solidFill>
              <a:srgbClr val="4A7EBB"/>
            </a:solidFill>
            <a:prstDash val="solid"/>
          </a:ln>
        </p:spPr>
      </p:cxnSp>
      <p:cxnSp>
        <p:nvCxnSpPr>
          <p:cNvPr id="22" name="Elbow Connector 28"/>
          <p:cNvCxnSpPr>
            <a:stCxn id="15" idx="1"/>
            <a:endCxn id="16" idx="2"/>
          </p:cNvCxnSpPr>
          <p:nvPr/>
        </p:nvCxnSpPr>
        <p:spPr>
          <a:xfrm rot="5400000" flipH="1" flipV="1">
            <a:off x="6260865" y="4484379"/>
            <a:ext cx="992663" cy="1542572"/>
          </a:xfrm>
          <a:prstGeom prst="bentConnector3">
            <a:avLst>
              <a:gd name="adj1" fmla="val -21486"/>
            </a:avLst>
          </a:prstGeom>
          <a:noFill/>
          <a:ln w="9528">
            <a:solidFill>
              <a:srgbClr val="4A7EBB"/>
            </a:solidFill>
            <a:prstDash val="solid"/>
          </a:ln>
        </p:spPr>
      </p:cxnSp>
      <p:cxnSp>
        <p:nvCxnSpPr>
          <p:cNvPr id="23" name="Elbow Connector 32"/>
          <p:cNvCxnSpPr>
            <a:stCxn id="16" idx="0"/>
            <a:endCxn id="18" idx="2"/>
          </p:cNvCxnSpPr>
          <p:nvPr/>
        </p:nvCxnSpPr>
        <p:spPr>
          <a:xfrm rot="16200000" flipV="1">
            <a:off x="7308485" y="3926687"/>
            <a:ext cx="439992" cy="4"/>
          </a:xfrm>
          <a:prstGeom prst="bentConnector3">
            <a:avLst/>
          </a:prstGeom>
          <a:noFill/>
          <a:ln w="9528">
            <a:solidFill>
              <a:srgbClr val="4A7EBB"/>
            </a:solidFill>
            <a:prstDash val="solid"/>
          </a:ln>
        </p:spPr>
      </p:cxnSp>
      <p:cxnSp>
        <p:nvCxnSpPr>
          <p:cNvPr id="24" name="Elbow Connector 34"/>
          <p:cNvCxnSpPr>
            <a:stCxn id="18" idx="0"/>
            <a:endCxn id="11" idx="1"/>
          </p:cNvCxnSpPr>
          <p:nvPr/>
        </p:nvCxnSpPr>
        <p:spPr>
          <a:xfrm rot="16200000" flipV="1">
            <a:off x="6850001" y="2668179"/>
            <a:ext cx="979195" cy="377763"/>
          </a:xfrm>
          <a:prstGeom prst="bentConnector2">
            <a:avLst/>
          </a:prstGeom>
          <a:noFill/>
          <a:ln w="9528">
            <a:solidFill>
              <a:srgbClr val="4A7EBB"/>
            </a:solidFill>
            <a:prstDash val="solid"/>
          </a:ln>
        </p:spPr>
      </p:cxnSp>
      <p:sp>
        <p:nvSpPr>
          <p:cNvPr id="25" name="TextBox 37"/>
          <p:cNvSpPr txBox="1"/>
          <p:nvPr/>
        </p:nvSpPr>
        <p:spPr>
          <a:xfrm>
            <a:off x="1594064" y="3279431"/>
            <a:ext cx="1584170"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Mass flow meter</a:t>
            </a:r>
          </a:p>
        </p:txBody>
      </p:sp>
      <p:sp>
        <p:nvSpPr>
          <p:cNvPr id="26" name="TextBox 38"/>
          <p:cNvSpPr txBox="1"/>
          <p:nvPr/>
        </p:nvSpPr>
        <p:spPr>
          <a:xfrm>
            <a:off x="814776" y="4924482"/>
            <a:ext cx="1224134" cy="36933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Pump</a:t>
            </a:r>
          </a:p>
        </p:txBody>
      </p:sp>
      <p:sp>
        <p:nvSpPr>
          <p:cNvPr id="27" name="Rectangle 26"/>
          <p:cNvSpPr/>
          <p:nvPr/>
        </p:nvSpPr>
        <p:spPr>
          <a:xfrm>
            <a:off x="2578973" y="2799664"/>
            <a:ext cx="144018" cy="288036"/>
          </a:xfrm>
          <a:prstGeom prst="rect">
            <a:avLst/>
          </a:pr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8" name="Rectangle 27"/>
          <p:cNvSpPr/>
          <p:nvPr/>
        </p:nvSpPr>
        <p:spPr>
          <a:xfrm>
            <a:off x="5819333" y="1431511"/>
            <a:ext cx="166585" cy="288026"/>
          </a:xfrm>
          <a:prstGeom prst="rect">
            <a:avLst/>
          </a:pr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9" name="TextBox 28"/>
          <p:cNvSpPr txBox="1"/>
          <p:nvPr/>
        </p:nvSpPr>
        <p:spPr>
          <a:xfrm>
            <a:off x="2785911" y="4268026"/>
            <a:ext cx="1179009"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Substrate solution</a:t>
            </a:r>
          </a:p>
        </p:txBody>
      </p:sp>
      <p:sp>
        <p:nvSpPr>
          <p:cNvPr id="30" name="TextBox 29"/>
          <p:cNvSpPr txBox="1"/>
          <p:nvPr/>
        </p:nvSpPr>
        <p:spPr>
          <a:xfrm>
            <a:off x="5504441" y="4268026"/>
            <a:ext cx="962963"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Reagent Solution</a:t>
            </a:r>
          </a:p>
        </p:txBody>
      </p:sp>
      <p:sp>
        <p:nvSpPr>
          <p:cNvPr id="31" name="TextBox 38"/>
          <p:cNvSpPr txBox="1"/>
          <p:nvPr/>
        </p:nvSpPr>
        <p:spPr>
          <a:xfrm>
            <a:off x="6916411" y="4820789"/>
            <a:ext cx="1224134" cy="36933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Pump</a:t>
            </a:r>
          </a:p>
        </p:txBody>
      </p:sp>
      <p:sp>
        <p:nvSpPr>
          <p:cNvPr id="32" name="TextBox 37"/>
          <p:cNvSpPr txBox="1"/>
          <p:nvPr/>
        </p:nvSpPr>
        <p:spPr>
          <a:xfrm>
            <a:off x="5583500" y="3279431"/>
            <a:ext cx="1584170"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Mass flow meter</a:t>
            </a:r>
          </a:p>
        </p:txBody>
      </p:sp>
      <p:sp>
        <p:nvSpPr>
          <p:cNvPr id="33" name="&quot;No&quot; Symbol 38"/>
          <p:cNvSpPr/>
          <p:nvPr/>
        </p:nvSpPr>
        <p:spPr>
          <a:xfrm>
            <a:off x="7441524" y="2724729"/>
            <a:ext cx="173891" cy="264663"/>
          </a:xfrm>
          <a:custGeom>
            <a:avLst/>
            <a:gdLst>
              <a:gd name="f0" fmla="val 21600000"/>
              <a:gd name="f1" fmla="val 10800000"/>
              <a:gd name="f2" fmla="val 5400000"/>
              <a:gd name="f3" fmla="val 180"/>
              <a:gd name="f4" fmla="val w"/>
              <a:gd name="f5" fmla="val h"/>
              <a:gd name="f6" fmla="val ss"/>
              <a:gd name="f7" fmla="val 0"/>
              <a:gd name="f8" fmla="*/ 5419351 1 1725033"/>
              <a:gd name="f9" fmla="*/ 0 0 1"/>
              <a:gd name="f10" fmla="+- 0 0 10800000"/>
              <a:gd name="f11" fmla="val 18750"/>
              <a:gd name="f12" fmla="+- 0 0 -360"/>
              <a:gd name="f13" fmla="+- 0 0 -180"/>
              <a:gd name="f14" fmla="abs f4"/>
              <a:gd name="f15" fmla="abs f5"/>
              <a:gd name="f16" fmla="abs f6"/>
              <a:gd name="f17" fmla="+- 2700000 f2 0"/>
              <a:gd name="f18" fmla="*/ f12 f1 1"/>
              <a:gd name="f19" fmla="*/ f13 f1 1"/>
              <a:gd name="f20" fmla="?: f14 f4 1"/>
              <a:gd name="f21" fmla="?: f15 f5 1"/>
              <a:gd name="f22" fmla="?: f16 f6 1"/>
              <a:gd name="f23" fmla="+- f17 0 f2"/>
              <a:gd name="f24" fmla="*/ f18 1 f3"/>
              <a:gd name="f25" fmla="*/ f19 1 f3"/>
              <a:gd name="f26" fmla="*/ f20 1 21600"/>
              <a:gd name="f27" fmla="*/ f21 1 21600"/>
              <a:gd name="f28" fmla="*/ 21600 f20 1"/>
              <a:gd name="f29" fmla="*/ 21600 f21 1"/>
              <a:gd name="f30" fmla="+- f23 f2 0"/>
              <a:gd name="f31" fmla="+- f24 0 f2"/>
              <a:gd name="f32" fmla="+- f25 0 f2"/>
              <a:gd name="f33" fmla="min f27 f26"/>
              <a:gd name="f34" fmla="*/ f28 1 f22"/>
              <a:gd name="f35" fmla="*/ f29 1 f22"/>
              <a:gd name="f36" fmla="*/ f30 f8 1"/>
              <a:gd name="f37" fmla="val f34"/>
              <a:gd name="f38" fmla="val f35"/>
              <a:gd name="f39" fmla="*/ f36 1 f1"/>
              <a:gd name="f40" fmla="*/ f7 f33 1"/>
              <a:gd name="f41" fmla="+- f38 0 f7"/>
              <a:gd name="f42" fmla="+- f37 0 f7"/>
              <a:gd name="f43" fmla="+- 0 0 f39"/>
              <a:gd name="f44" fmla="*/ f41 1 2"/>
              <a:gd name="f45" fmla="*/ f42 1 2"/>
              <a:gd name="f46" fmla="min f42 f41"/>
              <a:gd name="f47" fmla="+- 0 0 f42"/>
              <a:gd name="f48" fmla="+- 0 0 f41"/>
              <a:gd name="f49" fmla="+- 0 0 f43"/>
              <a:gd name="f50" fmla="+- f7 f44 0"/>
              <a:gd name="f51" fmla="+- f7 f45 0"/>
              <a:gd name="f52" fmla="*/ f46 f11 1"/>
              <a:gd name="f53" fmla="+- 0 0 f47"/>
              <a:gd name="f54" fmla="+- 0 0 f48"/>
              <a:gd name="f55" fmla="*/ f49 f1 1"/>
              <a:gd name="f56" fmla="*/ f45 f33 1"/>
              <a:gd name="f57" fmla="*/ f44 f33 1"/>
              <a:gd name="f58" fmla="*/ f52 1 100000"/>
              <a:gd name="f59" fmla="at2 f53 f54"/>
              <a:gd name="f60" fmla="*/ f55 1 f8"/>
              <a:gd name="f61" fmla="*/ f50 f33 1"/>
              <a:gd name="f62" fmla="+- f59 f2 0"/>
              <a:gd name="f63" fmla="+- f45 0 f58"/>
              <a:gd name="f64" fmla="+- f44 0 f58"/>
              <a:gd name="f65" fmla="*/ f58 1 2"/>
              <a:gd name="f66" fmla="+- f60 0 f2"/>
              <a:gd name="f67" fmla="*/ f62 f8 1"/>
              <a:gd name="f68" fmla="cos 1 f66"/>
              <a:gd name="f69" fmla="sin 1 f66"/>
              <a:gd name="f70" fmla="*/ f63 f64 1"/>
              <a:gd name="f71" fmla="+- 0 0 f65"/>
              <a:gd name="f72" fmla="*/ f63 f33 1"/>
              <a:gd name="f73" fmla="*/ f64 f33 1"/>
              <a:gd name="f74" fmla="*/ f67 1 f1"/>
              <a:gd name="f75" fmla="+- 0 0 f68"/>
              <a:gd name="f76" fmla="+- 0 0 f69"/>
              <a:gd name="f77" fmla="+- 0 0 f71"/>
              <a:gd name="f78" fmla="+- 0 0 f74"/>
              <a:gd name="f79" fmla="+- 0 0 f75"/>
              <a:gd name="f80" fmla="+- 0 0 f76"/>
              <a:gd name="f81" fmla="val f78"/>
              <a:gd name="f82" fmla="val f79"/>
              <a:gd name="f83" fmla="val f80"/>
              <a:gd name="f84" fmla="+- 0 0 f81"/>
              <a:gd name="f85" fmla="*/ f82 f45 1"/>
              <a:gd name="f86" fmla="*/ f83 f44 1"/>
              <a:gd name="f87" fmla="*/ f84 f1 1"/>
              <a:gd name="f88" fmla="+- f51 0 f85"/>
              <a:gd name="f89" fmla="+- f51 f85 0"/>
              <a:gd name="f90" fmla="+- f50 0 f86"/>
              <a:gd name="f91" fmla="+- f50 f86 0"/>
              <a:gd name="f92" fmla="*/ f87 1 f8"/>
              <a:gd name="f93" fmla="*/ f88 f33 1"/>
              <a:gd name="f94" fmla="*/ f90 f33 1"/>
              <a:gd name="f95" fmla="*/ f89 f33 1"/>
              <a:gd name="f96" fmla="*/ f91 f33 1"/>
              <a:gd name="f97" fmla="+- f92 0 f2"/>
              <a:gd name="f98" fmla="+- f97 f2 0"/>
              <a:gd name="f99" fmla="*/ f98 f8 1"/>
              <a:gd name="f100" fmla="*/ f99 1 f1"/>
              <a:gd name="f101" fmla="+- 0 0 f100"/>
              <a:gd name="f102" fmla="+- 0 0 f101"/>
              <a:gd name="f103" fmla="*/ f102 f1 1"/>
              <a:gd name="f104" fmla="*/ f103 1 f8"/>
              <a:gd name="f105" fmla="+- f104 0 f2"/>
              <a:gd name="f106" fmla="cos 1 f105"/>
              <a:gd name="f107" fmla="sin 1 f105"/>
              <a:gd name="f108" fmla="+- 0 0 f106"/>
              <a:gd name="f109" fmla="+- 0 0 f107"/>
              <a:gd name="f110" fmla="+- 0 0 f108"/>
              <a:gd name="f111" fmla="+- 0 0 f109"/>
              <a:gd name="f112" fmla="val f110"/>
              <a:gd name="f113" fmla="val f111"/>
              <a:gd name="f114" fmla="*/ f112 f64 1"/>
              <a:gd name="f115" fmla="*/ f113 f63 1"/>
              <a:gd name="f116" fmla="*/ f114 f114 1"/>
              <a:gd name="f117" fmla="*/ f115 f115 1"/>
              <a:gd name="f118" fmla="+- f116 f117 0"/>
              <a:gd name="f119" fmla="+- f118 f9 0"/>
              <a:gd name="f120" fmla="sqrt f119"/>
              <a:gd name="f121" fmla="*/ f70 1 f120"/>
              <a:gd name="f122" fmla="+- 0 0 f121"/>
              <a:gd name="f123" fmla="+- 0 0 f122"/>
              <a:gd name="f124" fmla="at2 f123 f77"/>
              <a:gd name="f125" fmla="+- f124 f2 0"/>
              <a:gd name="f126" fmla="*/ f125 f8 1"/>
              <a:gd name="f127" fmla="*/ f126 1 f1"/>
              <a:gd name="f128" fmla="+- 0 0 f127"/>
              <a:gd name="f129" fmla="val f128"/>
              <a:gd name="f130" fmla="+- 0 0 f129"/>
              <a:gd name="f131" fmla="*/ f130 f1 1"/>
              <a:gd name="f132" fmla="*/ f131 1 f8"/>
              <a:gd name="f133" fmla="+- f132 0 f2"/>
              <a:gd name="f134" fmla="*/ f133 2 1"/>
              <a:gd name="f135" fmla="+- f97 0 f133"/>
              <a:gd name="f136" fmla="+- f10 f134 0"/>
              <a:gd name="f137" fmla="+- f135 0 f1"/>
              <a:gd name="f138" fmla="+- f135 f2 0"/>
              <a:gd name="f139" fmla="*/ f138 f8 1"/>
              <a:gd name="f140" fmla="*/ f139 1 f1"/>
              <a:gd name="f141" fmla="+- 0 0 f140"/>
              <a:gd name="f142" fmla="+- 0 0 f141"/>
              <a:gd name="f143" fmla="*/ f142 f1 1"/>
              <a:gd name="f144" fmla="*/ f143 1 f8"/>
              <a:gd name="f145" fmla="+- f144 0 f2"/>
              <a:gd name="f146" fmla="cos 1 f145"/>
              <a:gd name="f147" fmla="sin 1 f145"/>
              <a:gd name="f148" fmla="+- 0 0 f146"/>
              <a:gd name="f149" fmla="+- 0 0 f147"/>
              <a:gd name="f150" fmla="+- 0 0 f148"/>
              <a:gd name="f151" fmla="+- 0 0 f149"/>
              <a:gd name="f152" fmla="val f150"/>
              <a:gd name="f153" fmla="val f151"/>
              <a:gd name="f154" fmla="*/ f152 f64 1"/>
              <a:gd name="f155" fmla="*/ f153 f63 1"/>
              <a:gd name="f156" fmla="*/ f154 f154 1"/>
              <a:gd name="f157" fmla="*/ f155 f155 1"/>
              <a:gd name="f158" fmla="+- f156 f157 0"/>
              <a:gd name="f159" fmla="+- f158 f9 0"/>
              <a:gd name="f160" fmla="sqrt f159"/>
              <a:gd name="f161" fmla="*/ f70 1 f160"/>
              <a:gd name="f162" fmla="*/ f152 f161 1"/>
              <a:gd name="f163" fmla="*/ f153 f161 1"/>
              <a:gd name="f164" fmla="+- f51 f162 0"/>
              <a:gd name="f165" fmla="+- f50 f163 0"/>
              <a:gd name="f166" fmla="+- f51 0 f162"/>
              <a:gd name="f167" fmla="+- f50 0 f163"/>
              <a:gd name="f168" fmla="*/ f164 f33 1"/>
              <a:gd name="f169" fmla="*/ f165 f33 1"/>
              <a:gd name="f170" fmla="*/ f166 f33 1"/>
              <a:gd name="f171" fmla="*/ f167 f33 1"/>
            </a:gdLst>
            <a:ahLst/>
            <a:cxnLst>
              <a:cxn ang="3cd4">
                <a:pos x="hc" y="t"/>
              </a:cxn>
              <a:cxn ang="0">
                <a:pos x="r" y="vc"/>
              </a:cxn>
              <a:cxn ang="cd4">
                <a:pos x="hc" y="b"/>
              </a:cxn>
              <a:cxn ang="cd2">
                <a:pos x="l" y="vc"/>
              </a:cxn>
              <a:cxn ang="f31">
                <a:pos x="f93" y="f94"/>
              </a:cxn>
              <a:cxn ang="f32">
                <a:pos x="f93" y="f96"/>
              </a:cxn>
              <a:cxn ang="f32">
                <a:pos x="f95" y="f96"/>
              </a:cxn>
              <a:cxn ang="f31">
                <a:pos x="f95" y="f94"/>
              </a:cxn>
            </a:cxnLst>
            <a:rect l="f93" t="f94" r="f95" b="f96"/>
            <a:pathLst>
              <a:path>
                <a:moveTo>
                  <a:pt x="f40" y="f61"/>
                </a:moveTo>
                <a:arcTo wR="f56" hR="f57" stAng="f1" swAng="f0"/>
                <a:close/>
                <a:moveTo>
                  <a:pt x="f168" y="f169"/>
                </a:moveTo>
                <a:arcTo wR="f72" hR="f73" stAng="f135" swAng="f136"/>
                <a:close/>
                <a:moveTo>
                  <a:pt x="f170" y="f171"/>
                </a:moveTo>
                <a:arcTo wR="f72" hR="f73" stAng="f137" swAng="f136"/>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4" name="&quot;No&quot; Symbol 39"/>
          <p:cNvSpPr/>
          <p:nvPr/>
        </p:nvSpPr>
        <p:spPr>
          <a:xfrm>
            <a:off x="1291718" y="2845585"/>
            <a:ext cx="173891" cy="264663"/>
          </a:xfrm>
          <a:custGeom>
            <a:avLst/>
            <a:gdLst>
              <a:gd name="f0" fmla="val 21600000"/>
              <a:gd name="f1" fmla="val 10800000"/>
              <a:gd name="f2" fmla="val 5400000"/>
              <a:gd name="f3" fmla="val 180"/>
              <a:gd name="f4" fmla="val w"/>
              <a:gd name="f5" fmla="val h"/>
              <a:gd name="f6" fmla="val ss"/>
              <a:gd name="f7" fmla="val 0"/>
              <a:gd name="f8" fmla="*/ 5419351 1 1725033"/>
              <a:gd name="f9" fmla="*/ 0 0 1"/>
              <a:gd name="f10" fmla="+- 0 0 10800000"/>
              <a:gd name="f11" fmla="val 18750"/>
              <a:gd name="f12" fmla="+- 0 0 -360"/>
              <a:gd name="f13" fmla="+- 0 0 -180"/>
              <a:gd name="f14" fmla="abs f4"/>
              <a:gd name="f15" fmla="abs f5"/>
              <a:gd name="f16" fmla="abs f6"/>
              <a:gd name="f17" fmla="+- 2700000 f2 0"/>
              <a:gd name="f18" fmla="*/ f12 f1 1"/>
              <a:gd name="f19" fmla="*/ f13 f1 1"/>
              <a:gd name="f20" fmla="?: f14 f4 1"/>
              <a:gd name="f21" fmla="?: f15 f5 1"/>
              <a:gd name="f22" fmla="?: f16 f6 1"/>
              <a:gd name="f23" fmla="+- f17 0 f2"/>
              <a:gd name="f24" fmla="*/ f18 1 f3"/>
              <a:gd name="f25" fmla="*/ f19 1 f3"/>
              <a:gd name="f26" fmla="*/ f20 1 21600"/>
              <a:gd name="f27" fmla="*/ f21 1 21600"/>
              <a:gd name="f28" fmla="*/ 21600 f20 1"/>
              <a:gd name="f29" fmla="*/ 21600 f21 1"/>
              <a:gd name="f30" fmla="+- f23 f2 0"/>
              <a:gd name="f31" fmla="+- f24 0 f2"/>
              <a:gd name="f32" fmla="+- f25 0 f2"/>
              <a:gd name="f33" fmla="min f27 f26"/>
              <a:gd name="f34" fmla="*/ f28 1 f22"/>
              <a:gd name="f35" fmla="*/ f29 1 f22"/>
              <a:gd name="f36" fmla="*/ f30 f8 1"/>
              <a:gd name="f37" fmla="val f34"/>
              <a:gd name="f38" fmla="val f35"/>
              <a:gd name="f39" fmla="*/ f36 1 f1"/>
              <a:gd name="f40" fmla="*/ f7 f33 1"/>
              <a:gd name="f41" fmla="+- f38 0 f7"/>
              <a:gd name="f42" fmla="+- f37 0 f7"/>
              <a:gd name="f43" fmla="+- 0 0 f39"/>
              <a:gd name="f44" fmla="*/ f41 1 2"/>
              <a:gd name="f45" fmla="*/ f42 1 2"/>
              <a:gd name="f46" fmla="min f42 f41"/>
              <a:gd name="f47" fmla="+- 0 0 f42"/>
              <a:gd name="f48" fmla="+- 0 0 f41"/>
              <a:gd name="f49" fmla="+- 0 0 f43"/>
              <a:gd name="f50" fmla="+- f7 f44 0"/>
              <a:gd name="f51" fmla="+- f7 f45 0"/>
              <a:gd name="f52" fmla="*/ f46 f11 1"/>
              <a:gd name="f53" fmla="+- 0 0 f47"/>
              <a:gd name="f54" fmla="+- 0 0 f48"/>
              <a:gd name="f55" fmla="*/ f49 f1 1"/>
              <a:gd name="f56" fmla="*/ f45 f33 1"/>
              <a:gd name="f57" fmla="*/ f44 f33 1"/>
              <a:gd name="f58" fmla="*/ f52 1 100000"/>
              <a:gd name="f59" fmla="at2 f53 f54"/>
              <a:gd name="f60" fmla="*/ f55 1 f8"/>
              <a:gd name="f61" fmla="*/ f50 f33 1"/>
              <a:gd name="f62" fmla="+- f59 f2 0"/>
              <a:gd name="f63" fmla="+- f45 0 f58"/>
              <a:gd name="f64" fmla="+- f44 0 f58"/>
              <a:gd name="f65" fmla="*/ f58 1 2"/>
              <a:gd name="f66" fmla="+- f60 0 f2"/>
              <a:gd name="f67" fmla="*/ f62 f8 1"/>
              <a:gd name="f68" fmla="cos 1 f66"/>
              <a:gd name="f69" fmla="sin 1 f66"/>
              <a:gd name="f70" fmla="*/ f63 f64 1"/>
              <a:gd name="f71" fmla="+- 0 0 f65"/>
              <a:gd name="f72" fmla="*/ f63 f33 1"/>
              <a:gd name="f73" fmla="*/ f64 f33 1"/>
              <a:gd name="f74" fmla="*/ f67 1 f1"/>
              <a:gd name="f75" fmla="+- 0 0 f68"/>
              <a:gd name="f76" fmla="+- 0 0 f69"/>
              <a:gd name="f77" fmla="+- 0 0 f71"/>
              <a:gd name="f78" fmla="+- 0 0 f74"/>
              <a:gd name="f79" fmla="+- 0 0 f75"/>
              <a:gd name="f80" fmla="+- 0 0 f76"/>
              <a:gd name="f81" fmla="val f78"/>
              <a:gd name="f82" fmla="val f79"/>
              <a:gd name="f83" fmla="val f80"/>
              <a:gd name="f84" fmla="+- 0 0 f81"/>
              <a:gd name="f85" fmla="*/ f82 f45 1"/>
              <a:gd name="f86" fmla="*/ f83 f44 1"/>
              <a:gd name="f87" fmla="*/ f84 f1 1"/>
              <a:gd name="f88" fmla="+- f51 0 f85"/>
              <a:gd name="f89" fmla="+- f51 f85 0"/>
              <a:gd name="f90" fmla="+- f50 0 f86"/>
              <a:gd name="f91" fmla="+- f50 f86 0"/>
              <a:gd name="f92" fmla="*/ f87 1 f8"/>
              <a:gd name="f93" fmla="*/ f88 f33 1"/>
              <a:gd name="f94" fmla="*/ f90 f33 1"/>
              <a:gd name="f95" fmla="*/ f89 f33 1"/>
              <a:gd name="f96" fmla="*/ f91 f33 1"/>
              <a:gd name="f97" fmla="+- f92 0 f2"/>
              <a:gd name="f98" fmla="+- f97 f2 0"/>
              <a:gd name="f99" fmla="*/ f98 f8 1"/>
              <a:gd name="f100" fmla="*/ f99 1 f1"/>
              <a:gd name="f101" fmla="+- 0 0 f100"/>
              <a:gd name="f102" fmla="+- 0 0 f101"/>
              <a:gd name="f103" fmla="*/ f102 f1 1"/>
              <a:gd name="f104" fmla="*/ f103 1 f8"/>
              <a:gd name="f105" fmla="+- f104 0 f2"/>
              <a:gd name="f106" fmla="cos 1 f105"/>
              <a:gd name="f107" fmla="sin 1 f105"/>
              <a:gd name="f108" fmla="+- 0 0 f106"/>
              <a:gd name="f109" fmla="+- 0 0 f107"/>
              <a:gd name="f110" fmla="+- 0 0 f108"/>
              <a:gd name="f111" fmla="+- 0 0 f109"/>
              <a:gd name="f112" fmla="val f110"/>
              <a:gd name="f113" fmla="val f111"/>
              <a:gd name="f114" fmla="*/ f112 f64 1"/>
              <a:gd name="f115" fmla="*/ f113 f63 1"/>
              <a:gd name="f116" fmla="*/ f114 f114 1"/>
              <a:gd name="f117" fmla="*/ f115 f115 1"/>
              <a:gd name="f118" fmla="+- f116 f117 0"/>
              <a:gd name="f119" fmla="+- f118 f9 0"/>
              <a:gd name="f120" fmla="sqrt f119"/>
              <a:gd name="f121" fmla="*/ f70 1 f120"/>
              <a:gd name="f122" fmla="+- 0 0 f121"/>
              <a:gd name="f123" fmla="+- 0 0 f122"/>
              <a:gd name="f124" fmla="at2 f123 f77"/>
              <a:gd name="f125" fmla="+- f124 f2 0"/>
              <a:gd name="f126" fmla="*/ f125 f8 1"/>
              <a:gd name="f127" fmla="*/ f126 1 f1"/>
              <a:gd name="f128" fmla="+- 0 0 f127"/>
              <a:gd name="f129" fmla="val f128"/>
              <a:gd name="f130" fmla="+- 0 0 f129"/>
              <a:gd name="f131" fmla="*/ f130 f1 1"/>
              <a:gd name="f132" fmla="*/ f131 1 f8"/>
              <a:gd name="f133" fmla="+- f132 0 f2"/>
              <a:gd name="f134" fmla="*/ f133 2 1"/>
              <a:gd name="f135" fmla="+- f97 0 f133"/>
              <a:gd name="f136" fmla="+- f10 f134 0"/>
              <a:gd name="f137" fmla="+- f135 0 f1"/>
              <a:gd name="f138" fmla="+- f135 f2 0"/>
              <a:gd name="f139" fmla="*/ f138 f8 1"/>
              <a:gd name="f140" fmla="*/ f139 1 f1"/>
              <a:gd name="f141" fmla="+- 0 0 f140"/>
              <a:gd name="f142" fmla="+- 0 0 f141"/>
              <a:gd name="f143" fmla="*/ f142 f1 1"/>
              <a:gd name="f144" fmla="*/ f143 1 f8"/>
              <a:gd name="f145" fmla="+- f144 0 f2"/>
              <a:gd name="f146" fmla="cos 1 f145"/>
              <a:gd name="f147" fmla="sin 1 f145"/>
              <a:gd name="f148" fmla="+- 0 0 f146"/>
              <a:gd name="f149" fmla="+- 0 0 f147"/>
              <a:gd name="f150" fmla="+- 0 0 f148"/>
              <a:gd name="f151" fmla="+- 0 0 f149"/>
              <a:gd name="f152" fmla="val f150"/>
              <a:gd name="f153" fmla="val f151"/>
              <a:gd name="f154" fmla="*/ f152 f64 1"/>
              <a:gd name="f155" fmla="*/ f153 f63 1"/>
              <a:gd name="f156" fmla="*/ f154 f154 1"/>
              <a:gd name="f157" fmla="*/ f155 f155 1"/>
              <a:gd name="f158" fmla="+- f156 f157 0"/>
              <a:gd name="f159" fmla="+- f158 f9 0"/>
              <a:gd name="f160" fmla="sqrt f159"/>
              <a:gd name="f161" fmla="*/ f70 1 f160"/>
              <a:gd name="f162" fmla="*/ f152 f161 1"/>
              <a:gd name="f163" fmla="*/ f153 f161 1"/>
              <a:gd name="f164" fmla="+- f51 f162 0"/>
              <a:gd name="f165" fmla="+- f50 f163 0"/>
              <a:gd name="f166" fmla="+- f51 0 f162"/>
              <a:gd name="f167" fmla="+- f50 0 f163"/>
              <a:gd name="f168" fmla="*/ f164 f33 1"/>
              <a:gd name="f169" fmla="*/ f165 f33 1"/>
              <a:gd name="f170" fmla="*/ f166 f33 1"/>
              <a:gd name="f171" fmla="*/ f167 f33 1"/>
            </a:gdLst>
            <a:ahLst/>
            <a:cxnLst>
              <a:cxn ang="3cd4">
                <a:pos x="hc" y="t"/>
              </a:cxn>
              <a:cxn ang="0">
                <a:pos x="r" y="vc"/>
              </a:cxn>
              <a:cxn ang="cd4">
                <a:pos x="hc" y="b"/>
              </a:cxn>
              <a:cxn ang="cd2">
                <a:pos x="l" y="vc"/>
              </a:cxn>
              <a:cxn ang="f31">
                <a:pos x="f93" y="f94"/>
              </a:cxn>
              <a:cxn ang="f32">
                <a:pos x="f93" y="f96"/>
              </a:cxn>
              <a:cxn ang="f32">
                <a:pos x="f95" y="f96"/>
              </a:cxn>
              <a:cxn ang="f31">
                <a:pos x="f95" y="f94"/>
              </a:cxn>
            </a:cxnLst>
            <a:rect l="f93" t="f94" r="f95" b="f96"/>
            <a:pathLst>
              <a:path>
                <a:moveTo>
                  <a:pt x="f40" y="f61"/>
                </a:moveTo>
                <a:arcTo wR="f56" hR="f57" stAng="f1" swAng="f0"/>
                <a:close/>
                <a:moveTo>
                  <a:pt x="f168" y="f169"/>
                </a:moveTo>
                <a:arcTo wR="f72" hR="f73" stAng="f135" swAng="f136"/>
                <a:close/>
                <a:moveTo>
                  <a:pt x="f170" y="f171"/>
                </a:moveTo>
                <a:arcTo wR="f72" hR="f73" stAng="f137" swAng="f136"/>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5" name="Donut 40"/>
          <p:cNvSpPr/>
          <p:nvPr/>
        </p:nvSpPr>
        <p:spPr>
          <a:xfrm>
            <a:off x="1465618" y="1593835"/>
            <a:ext cx="533936" cy="518364"/>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25000"/>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6" name="Title 41"/>
          <p:cNvSpPr txBox="1">
            <a:spLocks noGrp="1"/>
          </p:cNvSpPr>
          <p:nvPr>
            <p:ph type="title"/>
          </p:nvPr>
        </p:nvSpPr>
        <p:spPr/>
        <p:txBody>
          <a:bodyPr/>
          <a:lstStyle/>
          <a:p>
            <a:pPr lvl="0"/>
            <a:r>
              <a:rPr lang="en-GB"/>
              <a:t>Typical Single Stage Reactor </a:t>
            </a:r>
          </a:p>
        </p:txBody>
      </p:sp>
      <p:pic>
        <p:nvPicPr>
          <p:cNvPr id="37" name="Picture 2"/>
          <p:cNvPicPr>
            <a:picLocks noChangeAspect="1"/>
          </p:cNvPicPr>
          <p:nvPr/>
        </p:nvPicPr>
        <p:blipFill>
          <a:blip r:embed="rId4"/>
          <a:srcRect/>
          <a:stretch>
            <a:fillRect/>
          </a:stretch>
        </p:blipFill>
        <p:spPr>
          <a:xfrm>
            <a:off x="6069394" y="5955798"/>
            <a:ext cx="2971800" cy="857250"/>
          </a:xfrm>
          <a:prstGeom prst="rect">
            <a:avLst/>
          </a:prstGeom>
          <a:noFill/>
          <a:ln>
            <a:noFill/>
          </a:ln>
        </p:spPr>
      </p:pic>
      <p:sp>
        <p:nvSpPr>
          <p:cNvPr id="38" name="TextBox 37"/>
          <p:cNvSpPr txBox="1"/>
          <p:nvPr/>
        </p:nvSpPr>
        <p:spPr>
          <a:xfrm>
            <a:off x="7646816" y="2637211"/>
            <a:ext cx="1281888"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Check valve</a:t>
            </a:r>
          </a:p>
        </p:txBody>
      </p:sp>
      <p:sp>
        <p:nvSpPr>
          <p:cNvPr id="39" name="TextBox 38"/>
          <p:cNvSpPr txBox="1"/>
          <p:nvPr/>
        </p:nvSpPr>
        <p:spPr>
          <a:xfrm>
            <a:off x="9829" y="2789614"/>
            <a:ext cx="1281888" cy="369335"/>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Check valve</a:t>
            </a:r>
          </a:p>
        </p:txBody>
      </p:sp>
      <p:sp>
        <p:nvSpPr>
          <p:cNvPr id="40" name="TextBox 39"/>
          <p:cNvSpPr txBox="1"/>
          <p:nvPr/>
        </p:nvSpPr>
        <p:spPr>
          <a:xfrm>
            <a:off x="188951" y="1336834"/>
            <a:ext cx="1271162" cy="923333"/>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Back pressure regulater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Flowchart: Delay 1"/>
          <p:cNvSpPr/>
          <p:nvPr/>
        </p:nvSpPr>
        <p:spPr>
          <a:xfrm rot="5400013">
            <a:off x="237607" y="1342796"/>
            <a:ext cx="1035731" cy="720080"/>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Flowchart: Delay 2"/>
          <p:cNvSpPr/>
          <p:nvPr/>
        </p:nvSpPr>
        <p:spPr>
          <a:xfrm rot="5400013">
            <a:off x="1910620" y="5326352"/>
            <a:ext cx="1035731" cy="720080"/>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Flowchart: Predefined Process 3"/>
          <p:cNvSpPr/>
          <p:nvPr/>
        </p:nvSpPr>
        <p:spPr>
          <a:xfrm>
            <a:off x="2215600" y="3012792"/>
            <a:ext cx="1492309" cy="504053"/>
          </a:xfrm>
          <a:custGeom>
            <a:avLst/>
            <a:gdLst>
              <a:gd name="f0" fmla="val 10800000"/>
              <a:gd name="f1" fmla="val 5400000"/>
              <a:gd name="f2" fmla="val 180"/>
              <a:gd name="f3" fmla="val w"/>
              <a:gd name="f4" fmla="val h"/>
              <a:gd name="f5" fmla="val 0"/>
              <a:gd name="f6" fmla="val 1492308"/>
              <a:gd name="f7" fmla="val 504056"/>
              <a:gd name="f8" fmla="val 186539"/>
              <a:gd name="f9" fmla="val 1305770"/>
              <a:gd name="f10" fmla="+- 0 0 -360"/>
              <a:gd name="f11" fmla="+- 0 0 -270"/>
              <a:gd name="f12" fmla="+- 0 0 -180"/>
              <a:gd name="f13" fmla="+- 0 0 -90"/>
              <a:gd name="f14" fmla="*/ f3 1 1492308"/>
              <a:gd name="f15" fmla="*/ f4 1 504056"/>
              <a:gd name="f16" fmla="+- f7 0 f5"/>
              <a:gd name="f17" fmla="+- f6 0 f5"/>
              <a:gd name="f18" fmla="*/ f10 f0 1"/>
              <a:gd name="f19" fmla="*/ f11 f0 1"/>
              <a:gd name="f20" fmla="*/ f12 f0 1"/>
              <a:gd name="f21" fmla="*/ f13 f0 1"/>
              <a:gd name="f22" fmla="*/ f17 1 1492308"/>
              <a:gd name="f23" fmla="*/ f16 1 504056"/>
              <a:gd name="f24" fmla="*/ f18 1 f2"/>
              <a:gd name="f25" fmla="*/ f19 1 f2"/>
              <a:gd name="f26" fmla="*/ f20 1 f2"/>
              <a:gd name="f27" fmla="*/ f21 1 f2"/>
              <a:gd name="f28" fmla="*/ 746154 1 f22"/>
              <a:gd name="f29" fmla="*/ 0 1 f23"/>
              <a:gd name="f30" fmla="*/ 0 1 f22"/>
              <a:gd name="f31" fmla="*/ 252028 1 f23"/>
              <a:gd name="f32" fmla="*/ 504056 1 f23"/>
              <a:gd name="f33" fmla="*/ 1492308 1 f22"/>
              <a:gd name="f34" fmla="*/ 186539 1 f22"/>
              <a:gd name="f35" fmla="*/ 1305770 1 f22"/>
              <a:gd name="f36" fmla="+- f24 0 f1"/>
              <a:gd name="f37" fmla="+- f25 0 f1"/>
              <a:gd name="f38" fmla="+- f26 0 f1"/>
              <a:gd name="f39" fmla="+- f27 0 f1"/>
              <a:gd name="f40" fmla="*/ f34 f14 1"/>
              <a:gd name="f41" fmla="*/ f35 f14 1"/>
              <a:gd name="f42" fmla="*/ f32 f15 1"/>
              <a:gd name="f43" fmla="*/ f29 f15 1"/>
              <a:gd name="f44" fmla="*/ f28 f14 1"/>
              <a:gd name="f45" fmla="*/ f30 f14 1"/>
              <a:gd name="f46" fmla="*/ f31 f15 1"/>
              <a:gd name="f47" fmla="*/ f33 f14 1"/>
            </a:gdLst>
            <a:ahLst/>
            <a:cxnLst>
              <a:cxn ang="3cd4">
                <a:pos x="hc" y="t"/>
              </a:cxn>
              <a:cxn ang="0">
                <a:pos x="r" y="vc"/>
              </a:cxn>
              <a:cxn ang="cd4">
                <a:pos x="hc" y="b"/>
              </a:cxn>
              <a:cxn ang="cd2">
                <a:pos x="l" y="vc"/>
              </a:cxn>
              <a:cxn ang="f36">
                <a:pos x="f44" y="f43"/>
              </a:cxn>
              <a:cxn ang="f37">
                <a:pos x="f45" y="f46"/>
              </a:cxn>
              <a:cxn ang="f38">
                <a:pos x="f44" y="f42"/>
              </a:cxn>
              <a:cxn ang="f39">
                <a:pos x="f47" y="f46"/>
              </a:cxn>
            </a:cxnLst>
            <a:rect l="f40" t="f43" r="f41" b="f42"/>
            <a:pathLst>
              <a:path w="1492308" h="504056" stroke="0">
                <a:moveTo>
                  <a:pt x="f5" y="f5"/>
                </a:moveTo>
                <a:lnTo>
                  <a:pt x="f6" y="f5"/>
                </a:lnTo>
                <a:lnTo>
                  <a:pt x="f6" y="f7"/>
                </a:lnTo>
                <a:lnTo>
                  <a:pt x="f5" y="f7"/>
                </a:lnTo>
                <a:close/>
              </a:path>
              <a:path w="1492308" h="504056" fill="none">
                <a:moveTo>
                  <a:pt x="f8" y="f5"/>
                </a:moveTo>
                <a:lnTo>
                  <a:pt x="f8" y="f7"/>
                </a:lnTo>
                <a:moveTo>
                  <a:pt x="f9" y="f5"/>
                </a:moveTo>
                <a:lnTo>
                  <a:pt x="f9" y="f7"/>
                </a:lnTo>
              </a:path>
              <a:path w="1492308" h="504056" fill="none">
                <a:moveTo>
                  <a:pt x="f5" y="f5"/>
                </a:moveTo>
                <a:lnTo>
                  <a:pt x="f6" y="f5"/>
                </a:lnTo>
                <a:lnTo>
                  <a:pt x="f6" y="f7"/>
                </a:lnTo>
                <a:lnTo>
                  <a:pt x="f5" y="f7"/>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5" name="Straight Connector 8"/>
          <p:cNvCxnSpPr>
            <a:stCxn id="4" idx="3"/>
            <a:endCxn id="4" idx="3"/>
          </p:cNvCxnSpPr>
          <p:nvPr/>
        </p:nvCxnSpPr>
        <p:spPr>
          <a:xfrm>
            <a:off x="2215600" y="3264819"/>
            <a:ext cx="0" cy="0"/>
          </a:xfrm>
          <a:prstGeom prst="straightConnector1">
            <a:avLst/>
          </a:prstGeom>
          <a:noFill/>
          <a:ln w="9528">
            <a:solidFill>
              <a:srgbClr val="4A7EBB"/>
            </a:solidFill>
            <a:prstDash val="solid"/>
          </a:ln>
        </p:spPr>
      </p:cxnSp>
      <p:sp>
        <p:nvSpPr>
          <p:cNvPr id="6" name="Flowchart: Delay 11"/>
          <p:cNvSpPr/>
          <p:nvPr/>
        </p:nvSpPr>
        <p:spPr>
          <a:xfrm rot="16200004">
            <a:off x="2335135" y="1443073"/>
            <a:ext cx="1080116" cy="173114"/>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Can 14"/>
          <p:cNvSpPr/>
          <p:nvPr/>
        </p:nvSpPr>
        <p:spPr>
          <a:xfrm>
            <a:off x="4535990" y="989664"/>
            <a:ext cx="144018" cy="2527182"/>
          </a:xfrm>
          <a:custGeom>
            <a:avLst/>
            <a:gdLst>
              <a:gd name="f0" fmla="val 21600000"/>
              <a:gd name="f1" fmla="val 10800000"/>
              <a:gd name="f2" fmla="val 5400000"/>
              <a:gd name="f3" fmla="val 180"/>
              <a:gd name="f4" fmla="val w"/>
              <a:gd name="f5" fmla="val h"/>
              <a:gd name="f6" fmla="val ss"/>
              <a:gd name="f7" fmla="val 0"/>
              <a:gd name="f8" fmla="+- 0 0 10800000"/>
              <a:gd name="f9" fmla="val 25000"/>
              <a:gd name="f10" fmla="+- 0 0 -360"/>
              <a:gd name="f11" fmla="abs f4"/>
              <a:gd name="f12" fmla="abs f5"/>
              <a:gd name="f13" fmla="abs f6"/>
              <a:gd name="f14" fmla="*/ f10 f1 1"/>
              <a:gd name="f15" fmla="?: f11 f4 1"/>
              <a:gd name="f16" fmla="?: f12 f5 1"/>
              <a:gd name="f17" fmla="?: f13 f6 1"/>
              <a:gd name="f18" fmla="*/ f14 1 f3"/>
              <a:gd name="f19" fmla="*/ f15 1 21600"/>
              <a:gd name="f20" fmla="*/ f16 1 21600"/>
              <a:gd name="f21" fmla="*/ 21600 f15 1"/>
              <a:gd name="f22" fmla="*/ 21600 f16 1"/>
              <a:gd name="f23" fmla="+- f18 0 f2"/>
              <a:gd name="f24" fmla="min f20 f19"/>
              <a:gd name="f25" fmla="*/ f21 1 f17"/>
              <a:gd name="f26" fmla="*/ f22 1 f17"/>
              <a:gd name="f27" fmla="val f25"/>
              <a:gd name="f28" fmla="val f26"/>
              <a:gd name="f29" fmla="*/ f7 f24 1"/>
              <a:gd name="f30" fmla="+- f28 0 f7"/>
              <a:gd name="f31" fmla="+- f27 0 f7"/>
              <a:gd name="f32" fmla="*/ f27 f24 1"/>
              <a:gd name="f33" fmla="*/ f31 1 2"/>
              <a:gd name="f34" fmla="min f31 f30"/>
              <a:gd name="f35" fmla="+- f7 f33 0"/>
              <a:gd name="f36" fmla="*/ f34 f9 1"/>
              <a:gd name="f37" fmla="*/ f33 f24 1"/>
              <a:gd name="f38" fmla="*/ f36 1 200000"/>
              <a:gd name="f39" fmla="*/ f35 f24 1"/>
              <a:gd name="f40" fmla="+- f38 f38 0"/>
              <a:gd name="f41" fmla="+- f28 0 f38"/>
              <a:gd name="f42" fmla="*/ f38 f24 1"/>
              <a:gd name="f43" fmla="*/ f40 f24 1"/>
              <a:gd name="f44" fmla="*/ f41 f24 1"/>
            </a:gdLst>
            <a:ahLst/>
            <a:cxnLst>
              <a:cxn ang="3cd4">
                <a:pos x="hc" y="t"/>
              </a:cxn>
              <a:cxn ang="0">
                <a:pos x="r" y="vc"/>
              </a:cxn>
              <a:cxn ang="cd4">
                <a:pos x="hc" y="b"/>
              </a:cxn>
              <a:cxn ang="cd2">
                <a:pos x="l" y="vc"/>
              </a:cxn>
              <a:cxn ang="f23">
                <a:pos x="f39" y="f43"/>
              </a:cxn>
            </a:cxnLst>
            <a:rect l="f29" t="f43" r="f32" b="f44"/>
            <a:pathLst>
              <a:path stroke="0">
                <a:moveTo>
                  <a:pt x="f29" y="f42"/>
                </a:moveTo>
                <a:arcTo wR="f37" hR="f42" stAng="f1" swAng="f8"/>
                <a:lnTo>
                  <a:pt x="f32" y="f44"/>
                </a:lnTo>
                <a:arcTo wR="f37" hR="f42" stAng="f7" swAng="f1"/>
                <a:close/>
              </a:path>
              <a:path stroke="0">
                <a:moveTo>
                  <a:pt x="f29" y="f42"/>
                </a:moveTo>
                <a:arcTo wR="f37" hR="f42" stAng="f1" swAng="f0"/>
                <a:close/>
              </a:path>
              <a:path fill="none">
                <a:moveTo>
                  <a:pt x="f32" y="f42"/>
                </a:moveTo>
                <a:arcTo wR="f37" hR="f42" stAng="f7" swAng="f0"/>
                <a:lnTo>
                  <a:pt x="f32" y="f44"/>
                </a:lnTo>
                <a:arcTo wR="f37" hR="f42" stAng="f7" swAng="f1"/>
                <a:lnTo>
                  <a:pt x="f29" y="f42"/>
                </a:lnTo>
              </a:path>
            </a:pathLst>
          </a:custGeom>
          <a:blipFill>
            <a:blip r:embed="rId4">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Flowchart: Delay 15"/>
          <p:cNvSpPr/>
          <p:nvPr/>
        </p:nvSpPr>
        <p:spPr>
          <a:xfrm rot="5400013">
            <a:off x="4305406" y="3595787"/>
            <a:ext cx="648071" cy="50405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9" name="Flowchart: Predefined Process 16"/>
          <p:cNvSpPr/>
          <p:nvPr/>
        </p:nvSpPr>
        <p:spPr>
          <a:xfrm>
            <a:off x="7236296" y="2913168"/>
            <a:ext cx="1492309" cy="504053"/>
          </a:xfrm>
          <a:custGeom>
            <a:avLst/>
            <a:gdLst>
              <a:gd name="f0" fmla="val 10800000"/>
              <a:gd name="f1" fmla="val 5400000"/>
              <a:gd name="f2" fmla="val 180"/>
              <a:gd name="f3" fmla="val w"/>
              <a:gd name="f4" fmla="val h"/>
              <a:gd name="f5" fmla="val 0"/>
              <a:gd name="f6" fmla="val 1492308"/>
              <a:gd name="f7" fmla="val 504056"/>
              <a:gd name="f8" fmla="val 186539"/>
              <a:gd name="f9" fmla="val 1305770"/>
              <a:gd name="f10" fmla="+- 0 0 -360"/>
              <a:gd name="f11" fmla="+- 0 0 -270"/>
              <a:gd name="f12" fmla="+- 0 0 -180"/>
              <a:gd name="f13" fmla="+- 0 0 -90"/>
              <a:gd name="f14" fmla="*/ f3 1 1492308"/>
              <a:gd name="f15" fmla="*/ f4 1 504056"/>
              <a:gd name="f16" fmla="+- f7 0 f5"/>
              <a:gd name="f17" fmla="+- f6 0 f5"/>
              <a:gd name="f18" fmla="*/ f10 f0 1"/>
              <a:gd name="f19" fmla="*/ f11 f0 1"/>
              <a:gd name="f20" fmla="*/ f12 f0 1"/>
              <a:gd name="f21" fmla="*/ f13 f0 1"/>
              <a:gd name="f22" fmla="*/ f17 1 1492308"/>
              <a:gd name="f23" fmla="*/ f16 1 504056"/>
              <a:gd name="f24" fmla="*/ f18 1 f2"/>
              <a:gd name="f25" fmla="*/ f19 1 f2"/>
              <a:gd name="f26" fmla="*/ f20 1 f2"/>
              <a:gd name="f27" fmla="*/ f21 1 f2"/>
              <a:gd name="f28" fmla="*/ 746154 1 f22"/>
              <a:gd name="f29" fmla="*/ 0 1 f23"/>
              <a:gd name="f30" fmla="*/ 0 1 f22"/>
              <a:gd name="f31" fmla="*/ 252028 1 f23"/>
              <a:gd name="f32" fmla="*/ 504056 1 f23"/>
              <a:gd name="f33" fmla="*/ 1492308 1 f22"/>
              <a:gd name="f34" fmla="*/ 186539 1 f22"/>
              <a:gd name="f35" fmla="*/ 1305770 1 f22"/>
              <a:gd name="f36" fmla="+- f24 0 f1"/>
              <a:gd name="f37" fmla="+- f25 0 f1"/>
              <a:gd name="f38" fmla="+- f26 0 f1"/>
              <a:gd name="f39" fmla="+- f27 0 f1"/>
              <a:gd name="f40" fmla="*/ f34 f14 1"/>
              <a:gd name="f41" fmla="*/ f35 f14 1"/>
              <a:gd name="f42" fmla="*/ f32 f15 1"/>
              <a:gd name="f43" fmla="*/ f29 f15 1"/>
              <a:gd name="f44" fmla="*/ f28 f14 1"/>
              <a:gd name="f45" fmla="*/ f30 f14 1"/>
              <a:gd name="f46" fmla="*/ f31 f15 1"/>
              <a:gd name="f47" fmla="*/ f33 f14 1"/>
            </a:gdLst>
            <a:ahLst/>
            <a:cxnLst>
              <a:cxn ang="3cd4">
                <a:pos x="hc" y="t"/>
              </a:cxn>
              <a:cxn ang="0">
                <a:pos x="r" y="vc"/>
              </a:cxn>
              <a:cxn ang="cd4">
                <a:pos x="hc" y="b"/>
              </a:cxn>
              <a:cxn ang="cd2">
                <a:pos x="l" y="vc"/>
              </a:cxn>
              <a:cxn ang="f36">
                <a:pos x="f44" y="f43"/>
              </a:cxn>
              <a:cxn ang="f37">
                <a:pos x="f45" y="f46"/>
              </a:cxn>
              <a:cxn ang="f38">
                <a:pos x="f44" y="f42"/>
              </a:cxn>
              <a:cxn ang="f39">
                <a:pos x="f47" y="f46"/>
              </a:cxn>
            </a:cxnLst>
            <a:rect l="f40" t="f43" r="f41" b="f42"/>
            <a:pathLst>
              <a:path w="1492308" h="504056" stroke="0">
                <a:moveTo>
                  <a:pt x="f5" y="f5"/>
                </a:moveTo>
                <a:lnTo>
                  <a:pt x="f6" y="f5"/>
                </a:lnTo>
                <a:lnTo>
                  <a:pt x="f6" y="f7"/>
                </a:lnTo>
                <a:lnTo>
                  <a:pt x="f5" y="f7"/>
                </a:lnTo>
                <a:close/>
              </a:path>
              <a:path w="1492308" h="504056" fill="none">
                <a:moveTo>
                  <a:pt x="f8" y="f5"/>
                </a:moveTo>
                <a:lnTo>
                  <a:pt x="f8" y="f7"/>
                </a:lnTo>
                <a:moveTo>
                  <a:pt x="f9" y="f5"/>
                </a:moveTo>
                <a:lnTo>
                  <a:pt x="f9" y="f7"/>
                </a:lnTo>
              </a:path>
              <a:path w="1492308" h="504056" fill="none">
                <a:moveTo>
                  <a:pt x="f5" y="f5"/>
                </a:moveTo>
                <a:lnTo>
                  <a:pt x="f6" y="f5"/>
                </a:lnTo>
                <a:lnTo>
                  <a:pt x="f6" y="f7"/>
                </a:lnTo>
                <a:lnTo>
                  <a:pt x="f5" y="f7"/>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Flowchart: Delay 17"/>
          <p:cNvSpPr/>
          <p:nvPr/>
        </p:nvSpPr>
        <p:spPr>
          <a:xfrm rot="5400013">
            <a:off x="5119185" y="1303331"/>
            <a:ext cx="637208" cy="36003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1" name="Flowchart: Delay 18"/>
          <p:cNvSpPr/>
          <p:nvPr/>
        </p:nvSpPr>
        <p:spPr>
          <a:xfrm rot="5400013">
            <a:off x="6171541" y="1349710"/>
            <a:ext cx="637208" cy="36003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2" name="Flowchart: Delay 19"/>
          <p:cNvSpPr/>
          <p:nvPr/>
        </p:nvSpPr>
        <p:spPr>
          <a:xfrm rot="5400013">
            <a:off x="7281768" y="1328112"/>
            <a:ext cx="637208" cy="36003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Flowchart: Predefined Process 20"/>
          <p:cNvSpPr/>
          <p:nvPr/>
        </p:nvSpPr>
        <p:spPr>
          <a:xfrm>
            <a:off x="6453789" y="4560972"/>
            <a:ext cx="1492309" cy="504053"/>
          </a:xfrm>
          <a:custGeom>
            <a:avLst/>
            <a:gdLst>
              <a:gd name="f0" fmla="val 10800000"/>
              <a:gd name="f1" fmla="val 5400000"/>
              <a:gd name="f2" fmla="val 180"/>
              <a:gd name="f3" fmla="val w"/>
              <a:gd name="f4" fmla="val h"/>
              <a:gd name="f5" fmla="val 0"/>
              <a:gd name="f6" fmla="val 1492308"/>
              <a:gd name="f7" fmla="val 504056"/>
              <a:gd name="f8" fmla="val 186539"/>
              <a:gd name="f9" fmla="val 1305770"/>
              <a:gd name="f10" fmla="+- 0 0 -360"/>
              <a:gd name="f11" fmla="+- 0 0 -270"/>
              <a:gd name="f12" fmla="+- 0 0 -180"/>
              <a:gd name="f13" fmla="+- 0 0 -90"/>
              <a:gd name="f14" fmla="*/ f3 1 1492308"/>
              <a:gd name="f15" fmla="*/ f4 1 504056"/>
              <a:gd name="f16" fmla="+- f7 0 f5"/>
              <a:gd name="f17" fmla="+- f6 0 f5"/>
              <a:gd name="f18" fmla="*/ f10 f0 1"/>
              <a:gd name="f19" fmla="*/ f11 f0 1"/>
              <a:gd name="f20" fmla="*/ f12 f0 1"/>
              <a:gd name="f21" fmla="*/ f13 f0 1"/>
              <a:gd name="f22" fmla="*/ f17 1 1492308"/>
              <a:gd name="f23" fmla="*/ f16 1 504056"/>
              <a:gd name="f24" fmla="*/ f18 1 f2"/>
              <a:gd name="f25" fmla="*/ f19 1 f2"/>
              <a:gd name="f26" fmla="*/ f20 1 f2"/>
              <a:gd name="f27" fmla="*/ f21 1 f2"/>
              <a:gd name="f28" fmla="*/ 746154 1 f22"/>
              <a:gd name="f29" fmla="*/ 0 1 f23"/>
              <a:gd name="f30" fmla="*/ 0 1 f22"/>
              <a:gd name="f31" fmla="*/ 252028 1 f23"/>
              <a:gd name="f32" fmla="*/ 504056 1 f23"/>
              <a:gd name="f33" fmla="*/ 1492308 1 f22"/>
              <a:gd name="f34" fmla="*/ 186539 1 f22"/>
              <a:gd name="f35" fmla="*/ 1305770 1 f22"/>
              <a:gd name="f36" fmla="+- f24 0 f1"/>
              <a:gd name="f37" fmla="+- f25 0 f1"/>
              <a:gd name="f38" fmla="+- f26 0 f1"/>
              <a:gd name="f39" fmla="+- f27 0 f1"/>
              <a:gd name="f40" fmla="*/ f34 f14 1"/>
              <a:gd name="f41" fmla="*/ f35 f14 1"/>
              <a:gd name="f42" fmla="*/ f32 f15 1"/>
              <a:gd name="f43" fmla="*/ f29 f15 1"/>
              <a:gd name="f44" fmla="*/ f28 f14 1"/>
              <a:gd name="f45" fmla="*/ f30 f14 1"/>
              <a:gd name="f46" fmla="*/ f31 f15 1"/>
              <a:gd name="f47" fmla="*/ f33 f14 1"/>
            </a:gdLst>
            <a:ahLst/>
            <a:cxnLst>
              <a:cxn ang="3cd4">
                <a:pos x="hc" y="t"/>
              </a:cxn>
              <a:cxn ang="0">
                <a:pos x="r" y="vc"/>
              </a:cxn>
              <a:cxn ang="cd4">
                <a:pos x="hc" y="b"/>
              </a:cxn>
              <a:cxn ang="cd2">
                <a:pos x="l" y="vc"/>
              </a:cxn>
              <a:cxn ang="f36">
                <a:pos x="f44" y="f43"/>
              </a:cxn>
              <a:cxn ang="f37">
                <a:pos x="f45" y="f46"/>
              </a:cxn>
              <a:cxn ang="f38">
                <a:pos x="f44" y="f42"/>
              </a:cxn>
              <a:cxn ang="f39">
                <a:pos x="f47" y="f46"/>
              </a:cxn>
            </a:cxnLst>
            <a:rect l="f40" t="f43" r="f41" b="f42"/>
            <a:pathLst>
              <a:path w="1492308" h="504056" stroke="0">
                <a:moveTo>
                  <a:pt x="f5" y="f5"/>
                </a:moveTo>
                <a:lnTo>
                  <a:pt x="f6" y="f5"/>
                </a:lnTo>
                <a:lnTo>
                  <a:pt x="f6" y="f7"/>
                </a:lnTo>
                <a:lnTo>
                  <a:pt x="f5" y="f7"/>
                </a:lnTo>
                <a:close/>
              </a:path>
              <a:path w="1492308" h="504056" fill="none">
                <a:moveTo>
                  <a:pt x="f8" y="f5"/>
                </a:moveTo>
                <a:lnTo>
                  <a:pt x="f8" y="f7"/>
                </a:lnTo>
                <a:moveTo>
                  <a:pt x="f9" y="f5"/>
                </a:moveTo>
                <a:lnTo>
                  <a:pt x="f9" y="f7"/>
                </a:lnTo>
              </a:path>
              <a:path w="1492308" h="504056" fill="none">
                <a:moveTo>
                  <a:pt x="f5" y="f5"/>
                </a:moveTo>
                <a:lnTo>
                  <a:pt x="f6" y="f5"/>
                </a:lnTo>
                <a:lnTo>
                  <a:pt x="f6" y="f7"/>
                </a:lnTo>
                <a:lnTo>
                  <a:pt x="f5" y="f7"/>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4" name="Flowchart: Predefined Process 21"/>
          <p:cNvSpPr/>
          <p:nvPr/>
        </p:nvSpPr>
        <p:spPr>
          <a:xfrm>
            <a:off x="4110959" y="4560972"/>
            <a:ext cx="1492309" cy="504053"/>
          </a:xfrm>
          <a:custGeom>
            <a:avLst/>
            <a:gdLst>
              <a:gd name="f0" fmla="val 10800000"/>
              <a:gd name="f1" fmla="val 5400000"/>
              <a:gd name="f2" fmla="val 180"/>
              <a:gd name="f3" fmla="val w"/>
              <a:gd name="f4" fmla="val h"/>
              <a:gd name="f5" fmla="val 0"/>
              <a:gd name="f6" fmla="val 1492308"/>
              <a:gd name="f7" fmla="val 504056"/>
              <a:gd name="f8" fmla="val 186539"/>
              <a:gd name="f9" fmla="val 1305770"/>
              <a:gd name="f10" fmla="+- 0 0 -360"/>
              <a:gd name="f11" fmla="+- 0 0 -270"/>
              <a:gd name="f12" fmla="+- 0 0 -180"/>
              <a:gd name="f13" fmla="+- 0 0 -90"/>
              <a:gd name="f14" fmla="*/ f3 1 1492308"/>
              <a:gd name="f15" fmla="*/ f4 1 504056"/>
              <a:gd name="f16" fmla="+- f7 0 f5"/>
              <a:gd name="f17" fmla="+- f6 0 f5"/>
              <a:gd name="f18" fmla="*/ f10 f0 1"/>
              <a:gd name="f19" fmla="*/ f11 f0 1"/>
              <a:gd name="f20" fmla="*/ f12 f0 1"/>
              <a:gd name="f21" fmla="*/ f13 f0 1"/>
              <a:gd name="f22" fmla="*/ f17 1 1492308"/>
              <a:gd name="f23" fmla="*/ f16 1 504056"/>
              <a:gd name="f24" fmla="*/ f18 1 f2"/>
              <a:gd name="f25" fmla="*/ f19 1 f2"/>
              <a:gd name="f26" fmla="*/ f20 1 f2"/>
              <a:gd name="f27" fmla="*/ f21 1 f2"/>
              <a:gd name="f28" fmla="*/ 746154 1 f22"/>
              <a:gd name="f29" fmla="*/ 0 1 f23"/>
              <a:gd name="f30" fmla="*/ 0 1 f22"/>
              <a:gd name="f31" fmla="*/ 252028 1 f23"/>
              <a:gd name="f32" fmla="*/ 504056 1 f23"/>
              <a:gd name="f33" fmla="*/ 1492308 1 f22"/>
              <a:gd name="f34" fmla="*/ 186539 1 f22"/>
              <a:gd name="f35" fmla="*/ 1305770 1 f22"/>
              <a:gd name="f36" fmla="+- f24 0 f1"/>
              <a:gd name="f37" fmla="+- f25 0 f1"/>
              <a:gd name="f38" fmla="+- f26 0 f1"/>
              <a:gd name="f39" fmla="+- f27 0 f1"/>
              <a:gd name="f40" fmla="*/ f34 f14 1"/>
              <a:gd name="f41" fmla="*/ f35 f14 1"/>
              <a:gd name="f42" fmla="*/ f32 f15 1"/>
              <a:gd name="f43" fmla="*/ f29 f15 1"/>
              <a:gd name="f44" fmla="*/ f28 f14 1"/>
              <a:gd name="f45" fmla="*/ f30 f14 1"/>
              <a:gd name="f46" fmla="*/ f31 f15 1"/>
              <a:gd name="f47" fmla="*/ f33 f14 1"/>
            </a:gdLst>
            <a:ahLst/>
            <a:cxnLst>
              <a:cxn ang="3cd4">
                <a:pos x="hc" y="t"/>
              </a:cxn>
              <a:cxn ang="0">
                <a:pos x="r" y="vc"/>
              </a:cxn>
              <a:cxn ang="cd4">
                <a:pos x="hc" y="b"/>
              </a:cxn>
              <a:cxn ang="cd2">
                <a:pos x="l" y="vc"/>
              </a:cxn>
              <a:cxn ang="f36">
                <a:pos x="f44" y="f43"/>
              </a:cxn>
              <a:cxn ang="f37">
                <a:pos x="f45" y="f46"/>
              </a:cxn>
              <a:cxn ang="f38">
                <a:pos x="f44" y="f42"/>
              </a:cxn>
              <a:cxn ang="f39">
                <a:pos x="f47" y="f46"/>
              </a:cxn>
            </a:cxnLst>
            <a:rect l="f40" t="f43" r="f41" b="f42"/>
            <a:pathLst>
              <a:path w="1492308" h="504056" stroke="0">
                <a:moveTo>
                  <a:pt x="f5" y="f5"/>
                </a:moveTo>
                <a:lnTo>
                  <a:pt x="f6" y="f5"/>
                </a:lnTo>
                <a:lnTo>
                  <a:pt x="f6" y="f7"/>
                </a:lnTo>
                <a:lnTo>
                  <a:pt x="f5" y="f7"/>
                </a:lnTo>
                <a:close/>
              </a:path>
              <a:path w="1492308" h="504056" fill="none">
                <a:moveTo>
                  <a:pt x="f8" y="f5"/>
                </a:moveTo>
                <a:lnTo>
                  <a:pt x="f8" y="f7"/>
                </a:lnTo>
                <a:moveTo>
                  <a:pt x="f9" y="f5"/>
                </a:moveTo>
                <a:lnTo>
                  <a:pt x="f9" y="f7"/>
                </a:lnTo>
              </a:path>
              <a:path w="1492308" h="504056" fill="none">
                <a:moveTo>
                  <a:pt x="f5" y="f5"/>
                </a:moveTo>
                <a:lnTo>
                  <a:pt x="f6" y="f5"/>
                </a:lnTo>
                <a:lnTo>
                  <a:pt x="f6" y="f7"/>
                </a:lnTo>
                <a:lnTo>
                  <a:pt x="f5" y="f7"/>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5" name="Flowchart: Delay 22"/>
          <p:cNvSpPr/>
          <p:nvPr/>
        </p:nvSpPr>
        <p:spPr>
          <a:xfrm rot="5400013">
            <a:off x="1327654" y="1322560"/>
            <a:ext cx="1035731" cy="720080"/>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16" name="Elbow Connector 24"/>
          <p:cNvCxnSpPr/>
          <p:nvPr/>
        </p:nvCxnSpPr>
        <p:spPr>
          <a:xfrm rot="16199987" flipH="1">
            <a:off x="887352" y="2095375"/>
            <a:ext cx="1196519" cy="1460031"/>
          </a:xfrm>
          <a:prstGeom prst="bentConnector3">
            <a:avLst>
              <a:gd name="adj1" fmla="val 99607"/>
            </a:avLst>
          </a:prstGeom>
          <a:noFill/>
          <a:ln w="9528">
            <a:solidFill>
              <a:srgbClr val="4A7EBB"/>
            </a:solidFill>
            <a:prstDash val="solid"/>
          </a:ln>
        </p:spPr>
      </p:cxnSp>
      <p:cxnSp>
        <p:nvCxnSpPr>
          <p:cNvPr id="17" name="Elbow Connector 28"/>
          <p:cNvCxnSpPr>
            <a:stCxn id="15" idx="1"/>
            <a:endCxn id="4" idx="3"/>
          </p:cNvCxnSpPr>
          <p:nvPr/>
        </p:nvCxnSpPr>
        <p:spPr>
          <a:xfrm rot="16200000" flipH="1">
            <a:off x="1498382" y="2547601"/>
            <a:ext cx="1064354" cy="370082"/>
          </a:xfrm>
          <a:prstGeom prst="bentConnector2">
            <a:avLst/>
          </a:prstGeom>
          <a:noFill/>
          <a:ln w="9528">
            <a:solidFill>
              <a:srgbClr val="4A7EBB"/>
            </a:solidFill>
            <a:prstDash val="solid"/>
          </a:ln>
        </p:spPr>
      </p:cxnSp>
      <p:cxnSp>
        <p:nvCxnSpPr>
          <p:cNvPr id="18" name="Elbow Connector 40"/>
          <p:cNvCxnSpPr>
            <a:stCxn id="6" idx="3"/>
          </p:cNvCxnSpPr>
          <p:nvPr/>
        </p:nvCxnSpPr>
        <p:spPr>
          <a:xfrm rot="5400013">
            <a:off x="1993126" y="2263003"/>
            <a:ext cx="1075326" cy="688809"/>
          </a:xfrm>
          <a:prstGeom prst="bentConnector3">
            <a:avLst/>
          </a:prstGeom>
          <a:noFill/>
          <a:ln w="9528">
            <a:solidFill>
              <a:srgbClr val="4A7EBB"/>
            </a:solidFill>
            <a:prstDash val="solid"/>
          </a:ln>
        </p:spPr>
      </p:cxnSp>
      <p:cxnSp>
        <p:nvCxnSpPr>
          <p:cNvPr id="19" name="Elbow Connector 43"/>
          <p:cNvCxnSpPr>
            <a:endCxn id="7" idx="4"/>
          </p:cNvCxnSpPr>
          <p:nvPr/>
        </p:nvCxnSpPr>
        <p:spPr>
          <a:xfrm rot="5400013" flipH="1" flipV="1">
            <a:off x="3179770" y="1584591"/>
            <a:ext cx="1987128" cy="869292"/>
          </a:xfrm>
          <a:prstGeom prst="bentConnector3">
            <a:avLst>
              <a:gd name="adj1" fmla="val 100860"/>
            </a:avLst>
          </a:prstGeom>
          <a:noFill/>
          <a:ln w="9528">
            <a:solidFill>
              <a:srgbClr val="4A7EBB"/>
            </a:solidFill>
            <a:prstDash val="solid"/>
          </a:ln>
        </p:spPr>
      </p:cxnSp>
      <p:cxnSp>
        <p:nvCxnSpPr>
          <p:cNvPr id="20" name="Elbow Connector 47"/>
          <p:cNvCxnSpPr>
            <a:stCxn id="36" idx="2"/>
          </p:cNvCxnSpPr>
          <p:nvPr/>
        </p:nvCxnSpPr>
        <p:spPr>
          <a:xfrm rot="5400000" flipH="1" flipV="1">
            <a:off x="5553676" y="2517941"/>
            <a:ext cx="792725" cy="2572515"/>
          </a:xfrm>
          <a:prstGeom prst="bentConnector4">
            <a:avLst>
              <a:gd name="adj1" fmla="val -28837"/>
              <a:gd name="adj2" fmla="val 60688"/>
            </a:avLst>
          </a:prstGeom>
          <a:noFill/>
          <a:ln w="9528">
            <a:solidFill>
              <a:srgbClr val="4A7EBB"/>
            </a:solidFill>
            <a:prstDash val="solid"/>
          </a:ln>
        </p:spPr>
      </p:cxnSp>
      <p:cxnSp>
        <p:nvCxnSpPr>
          <p:cNvPr id="21" name="Elbow Connector 49"/>
          <p:cNvCxnSpPr>
            <a:endCxn id="10" idx="1"/>
          </p:cNvCxnSpPr>
          <p:nvPr/>
        </p:nvCxnSpPr>
        <p:spPr>
          <a:xfrm rot="10799991">
            <a:off x="5437789" y="1801925"/>
            <a:ext cx="1798497" cy="1462867"/>
          </a:xfrm>
          <a:prstGeom prst="bentConnector3">
            <a:avLst>
              <a:gd name="adj1" fmla="val 78543"/>
            </a:avLst>
          </a:prstGeom>
          <a:noFill/>
          <a:ln w="9528">
            <a:solidFill>
              <a:srgbClr val="4A7EBB"/>
            </a:solidFill>
            <a:prstDash val="solid"/>
          </a:ln>
        </p:spPr>
      </p:cxnSp>
      <p:cxnSp>
        <p:nvCxnSpPr>
          <p:cNvPr id="22" name="Elbow Connector 51"/>
          <p:cNvCxnSpPr>
            <a:stCxn id="9" idx="3"/>
            <a:endCxn id="11" idx="1"/>
          </p:cNvCxnSpPr>
          <p:nvPr/>
        </p:nvCxnSpPr>
        <p:spPr>
          <a:xfrm rot="10800000">
            <a:off x="6490144" y="1848331"/>
            <a:ext cx="746153" cy="1316864"/>
          </a:xfrm>
          <a:prstGeom prst="bentConnector2">
            <a:avLst/>
          </a:prstGeom>
          <a:noFill/>
          <a:ln w="9528">
            <a:solidFill>
              <a:srgbClr val="4A7EBB"/>
            </a:solidFill>
            <a:prstDash val="solid"/>
          </a:ln>
        </p:spPr>
      </p:cxnSp>
      <p:cxnSp>
        <p:nvCxnSpPr>
          <p:cNvPr id="23" name="Elbow Connector 62"/>
          <p:cNvCxnSpPr/>
          <p:nvPr/>
        </p:nvCxnSpPr>
        <p:spPr>
          <a:xfrm rot="5400013" flipH="1" flipV="1">
            <a:off x="6825292" y="2212930"/>
            <a:ext cx="1186069" cy="364077"/>
          </a:xfrm>
          <a:prstGeom prst="bentConnector3">
            <a:avLst/>
          </a:prstGeom>
          <a:noFill/>
          <a:ln w="9528">
            <a:solidFill>
              <a:srgbClr val="4A7EBB"/>
            </a:solidFill>
            <a:prstDash val="solid"/>
          </a:ln>
        </p:spPr>
      </p:cxnSp>
      <p:cxnSp>
        <p:nvCxnSpPr>
          <p:cNvPr id="24" name="Elbow Connector 65"/>
          <p:cNvCxnSpPr>
            <a:stCxn id="9" idx="1"/>
          </p:cNvCxnSpPr>
          <p:nvPr/>
        </p:nvCxnSpPr>
        <p:spPr>
          <a:xfrm flipH="1">
            <a:off x="7958736" y="3165195"/>
            <a:ext cx="769870" cy="1616019"/>
          </a:xfrm>
          <a:prstGeom prst="bentConnector3">
            <a:avLst>
              <a:gd name="adj1" fmla="val -12512"/>
            </a:avLst>
          </a:prstGeom>
          <a:noFill/>
          <a:ln w="9528">
            <a:solidFill>
              <a:srgbClr val="4A7EBB"/>
            </a:solidFill>
            <a:prstDash val="solid"/>
          </a:ln>
        </p:spPr>
      </p:cxnSp>
      <p:sp>
        <p:nvSpPr>
          <p:cNvPr id="25" name="Flowchart: Delay 69"/>
          <p:cNvSpPr/>
          <p:nvPr/>
        </p:nvSpPr>
        <p:spPr>
          <a:xfrm rot="16200004">
            <a:off x="8280335" y="5599744"/>
            <a:ext cx="1080116" cy="173114"/>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26" name="Elbow Connector 71"/>
          <p:cNvCxnSpPr>
            <a:endCxn id="25" idx="1"/>
          </p:cNvCxnSpPr>
          <p:nvPr/>
        </p:nvCxnSpPr>
        <p:spPr>
          <a:xfrm>
            <a:off x="7946098" y="4990763"/>
            <a:ext cx="874296" cy="155480"/>
          </a:xfrm>
          <a:prstGeom prst="bentConnector2">
            <a:avLst/>
          </a:prstGeom>
          <a:noFill/>
          <a:ln w="9528">
            <a:solidFill>
              <a:srgbClr val="4A7EBB"/>
            </a:solidFill>
            <a:prstDash val="solid"/>
          </a:ln>
        </p:spPr>
      </p:cxnSp>
      <p:cxnSp>
        <p:nvCxnSpPr>
          <p:cNvPr id="27" name="Elbow Connector 73"/>
          <p:cNvCxnSpPr>
            <a:stCxn id="13" idx="3"/>
            <a:endCxn id="14" idx="1"/>
          </p:cNvCxnSpPr>
          <p:nvPr/>
        </p:nvCxnSpPr>
        <p:spPr>
          <a:xfrm rot="10800000">
            <a:off x="5603269" y="4812999"/>
            <a:ext cx="850521" cy="12700"/>
          </a:xfrm>
          <a:prstGeom prst="bentConnector3">
            <a:avLst/>
          </a:prstGeom>
          <a:noFill/>
          <a:ln w="9528">
            <a:solidFill>
              <a:srgbClr val="4A7EBB"/>
            </a:solidFill>
            <a:prstDash val="solid"/>
          </a:ln>
        </p:spPr>
      </p:cxnSp>
      <p:cxnSp>
        <p:nvCxnSpPr>
          <p:cNvPr id="28" name="Elbow Connector 75"/>
          <p:cNvCxnSpPr>
            <a:stCxn id="14" idx="3"/>
            <a:endCxn id="3" idx="3"/>
          </p:cNvCxnSpPr>
          <p:nvPr/>
        </p:nvCxnSpPr>
        <p:spPr>
          <a:xfrm rot="10800000" flipV="1">
            <a:off x="2428487" y="4812999"/>
            <a:ext cx="1682472" cy="355528"/>
          </a:xfrm>
          <a:prstGeom prst="bentConnector2">
            <a:avLst/>
          </a:prstGeom>
          <a:noFill/>
          <a:ln w="9528">
            <a:solidFill>
              <a:srgbClr val="4A7EBB"/>
            </a:solidFill>
            <a:prstDash val="solid"/>
          </a:ln>
        </p:spPr>
      </p:cxnSp>
      <p:sp>
        <p:nvSpPr>
          <p:cNvPr id="29" name="TextBox 28"/>
          <p:cNvSpPr txBox="1"/>
          <p:nvPr/>
        </p:nvSpPr>
        <p:spPr>
          <a:xfrm>
            <a:off x="0" y="1554132"/>
            <a:ext cx="1440161"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Substrate solution Feed</a:t>
            </a:r>
          </a:p>
        </p:txBody>
      </p:sp>
      <p:sp>
        <p:nvSpPr>
          <p:cNvPr id="30" name="TextBox 29"/>
          <p:cNvSpPr txBox="1"/>
          <p:nvPr/>
        </p:nvSpPr>
        <p:spPr>
          <a:xfrm>
            <a:off x="1133215" y="1206559"/>
            <a:ext cx="1424808"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CDI solution feed</a:t>
            </a:r>
          </a:p>
        </p:txBody>
      </p:sp>
      <p:sp>
        <p:nvSpPr>
          <p:cNvPr id="31" name="TextBox 30"/>
          <p:cNvSpPr txBox="1"/>
          <p:nvPr/>
        </p:nvSpPr>
        <p:spPr>
          <a:xfrm>
            <a:off x="2764907" y="1212073"/>
            <a:ext cx="1238682"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H</a:t>
            </a:r>
            <a:r>
              <a:rPr lang="en-GB" sz="1800" b="0" i="0" u="none" strike="noStrike" kern="1200" cap="none" spc="0" baseline="-25000">
                <a:solidFill>
                  <a:srgbClr val="000000"/>
                </a:solidFill>
                <a:uFillTx/>
                <a:latin typeface="Calibri"/>
              </a:rPr>
              <a:t>2</a:t>
            </a:r>
            <a:r>
              <a:rPr lang="en-GB" sz="1800" b="0" i="0" u="none" strike="noStrike" kern="1200" cap="none" spc="0" baseline="0">
                <a:solidFill>
                  <a:srgbClr val="000000"/>
                </a:solidFill>
                <a:uFillTx/>
                <a:latin typeface="Calibri"/>
              </a:rPr>
              <a:t>S gas feed</a:t>
            </a:r>
          </a:p>
        </p:txBody>
      </p:sp>
      <p:sp>
        <p:nvSpPr>
          <p:cNvPr id="32" name="TextBox 31"/>
          <p:cNvSpPr txBox="1"/>
          <p:nvPr/>
        </p:nvSpPr>
        <p:spPr>
          <a:xfrm>
            <a:off x="2068546" y="3663150"/>
            <a:ext cx="170832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Stage 1 reactor</a:t>
            </a:r>
          </a:p>
        </p:txBody>
      </p:sp>
      <p:sp>
        <p:nvSpPr>
          <p:cNvPr id="33" name="TextBox 44"/>
          <p:cNvSpPr txBox="1"/>
          <p:nvPr/>
        </p:nvSpPr>
        <p:spPr>
          <a:xfrm>
            <a:off x="4939716" y="1985912"/>
            <a:ext cx="1026121"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Pyridine feed </a:t>
            </a:r>
          </a:p>
        </p:txBody>
      </p:sp>
      <p:sp>
        <p:nvSpPr>
          <p:cNvPr id="34" name="TextBox 47"/>
          <p:cNvSpPr txBox="1"/>
          <p:nvPr/>
        </p:nvSpPr>
        <p:spPr>
          <a:xfrm>
            <a:off x="3738707" y="2604723"/>
            <a:ext cx="2016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Degassing Column</a:t>
            </a:r>
          </a:p>
        </p:txBody>
      </p:sp>
      <p:sp>
        <p:nvSpPr>
          <p:cNvPr id="35" name="TextBox 48"/>
          <p:cNvSpPr txBox="1"/>
          <p:nvPr/>
        </p:nvSpPr>
        <p:spPr>
          <a:xfrm>
            <a:off x="5965838" y="1985912"/>
            <a:ext cx="1126440" cy="923333"/>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Propionic anhydride feed</a:t>
            </a:r>
          </a:p>
        </p:txBody>
      </p:sp>
      <p:sp>
        <p:nvSpPr>
          <p:cNvPr id="36" name="TextBox 49"/>
          <p:cNvSpPr txBox="1"/>
          <p:nvPr/>
        </p:nvSpPr>
        <p:spPr>
          <a:xfrm>
            <a:off x="4113876" y="3554227"/>
            <a:ext cx="1099812"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Buffer pot</a:t>
            </a:r>
          </a:p>
        </p:txBody>
      </p:sp>
      <p:sp>
        <p:nvSpPr>
          <p:cNvPr id="37" name="TextBox 51"/>
          <p:cNvSpPr txBox="1"/>
          <p:nvPr/>
        </p:nvSpPr>
        <p:spPr>
          <a:xfrm>
            <a:off x="7500009" y="1453923"/>
            <a:ext cx="1512170"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Diethylamine feed</a:t>
            </a:r>
          </a:p>
        </p:txBody>
      </p:sp>
      <p:sp>
        <p:nvSpPr>
          <p:cNvPr id="38" name="TextBox 52"/>
          <p:cNvSpPr txBox="1"/>
          <p:nvPr/>
        </p:nvSpPr>
        <p:spPr>
          <a:xfrm>
            <a:off x="7002575" y="3533351"/>
            <a:ext cx="1731260"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Stage 2 reactor</a:t>
            </a:r>
          </a:p>
        </p:txBody>
      </p:sp>
      <p:sp>
        <p:nvSpPr>
          <p:cNvPr id="39" name="TextBox 40"/>
          <p:cNvSpPr txBox="1"/>
          <p:nvPr/>
        </p:nvSpPr>
        <p:spPr>
          <a:xfrm>
            <a:off x="2766297" y="258061"/>
            <a:ext cx="3794970"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Process Schematic</a:t>
            </a:r>
          </a:p>
        </p:txBody>
      </p:sp>
      <p:sp>
        <p:nvSpPr>
          <p:cNvPr id="40" name="TextBox 42"/>
          <p:cNvSpPr txBox="1"/>
          <p:nvPr/>
        </p:nvSpPr>
        <p:spPr>
          <a:xfrm>
            <a:off x="6453789" y="5317062"/>
            <a:ext cx="179026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Stage3 Reactor1</a:t>
            </a:r>
          </a:p>
        </p:txBody>
      </p:sp>
      <p:sp>
        <p:nvSpPr>
          <p:cNvPr id="41" name="TextBox 43"/>
          <p:cNvSpPr txBox="1"/>
          <p:nvPr/>
        </p:nvSpPr>
        <p:spPr>
          <a:xfrm>
            <a:off x="3961976" y="5309417"/>
            <a:ext cx="179026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Stage3 Reactor2</a:t>
            </a:r>
          </a:p>
        </p:txBody>
      </p:sp>
      <p:sp>
        <p:nvSpPr>
          <p:cNvPr id="42" name="TextBox 44"/>
          <p:cNvSpPr txBox="1"/>
          <p:nvPr/>
        </p:nvSpPr>
        <p:spPr>
          <a:xfrm>
            <a:off x="720080" y="5309417"/>
            <a:ext cx="1125525"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Collection Pot</a:t>
            </a:r>
          </a:p>
        </p:txBody>
      </p:sp>
      <p:pic>
        <p:nvPicPr>
          <p:cNvPr id="43" name="Picture 2"/>
          <p:cNvPicPr>
            <a:picLocks noChangeAspect="1"/>
          </p:cNvPicPr>
          <p:nvPr/>
        </p:nvPicPr>
        <p:blipFill>
          <a:blip r:embed="rId5"/>
          <a:srcRect/>
          <a:stretch>
            <a:fillRect/>
          </a:stretch>
        </p:blipFill>
        <p:spPr>
          <a:xfrm>
            <a:off x="5022076" y="5661248"/>
            <a:ext cx="2971800" cy="857250"/>
          </a:xfrm>
          <a:prstGeom prst="rect">
            <a:avLst/>
          </a:prstGeom>
          <a:noFill/>
          <a:ln>
            <a:noFill/>
          </a:ln>
        </p:spPr>
      </p:pic>
      <p:sp>
        <p:nvSpPr>
          <p:cNvPr id="44" name="TextBox 54"/>
          <p:cNvSpPr txBox="1"/>
          <p:nvPr/>
        </p:nvSpPr>
        <p:spPr>
          <a:xfrm>
            <a:off x="7807878" y="5805260"/>
            <a:ext cx="1128232"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BFM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feed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539550" y="1340766"/>
            <a:ext cx="3970781" cy="4525959"/>
          </a:xfrm>
        </p:spPr>
        <p:txBody>
          <a:bodyPr/>
          <a:lstStyle/>
          <a:p>
            <a:pPr marL="0" lvl="0" indent="0" algn="ctr">
              <a:buNone/>
            </a:pPr>
            <a:r>
              <a:rPr lang="en-GB" sz="2400">
                <a:latin typeface="Calibri" pitchFamily="34"/>
                <a:cs typeface="Calibri" pitchFamily="34"/>
              </a:rPr>
              <a:t>Batch:</a:t>
            </a:r>
          </a:p>
          <a:p>
            <a:pPr lvl="0"/>
            <a:r>
              <a:rPr lang="en-GB" sz="2400">
                <a:latin typeface="Calibri" pitchFamily="34"/>
                <a:cs typeface="Calibri" pitchFamily="34"/>
              </a:rPr>
              <a:t>Reagents and solvents charged by mass.</a:t>
            </a:r>
          </a:p>
          <a:p>
            <a:pPr lvl="0"/>
            <a:r>
              <a:rPr lang="en-GB" sz="2400">
                <a:latin typeface="Calibri" pitchFamily="34"/>
                <a:cs typeface="Calibri" pitchFamily="34"/>
              </a:rPr>
              <a:t>Contents temperature controlled by addition rate.</a:t>
            </a:r>
          </a:p>
          <a:p>
            <a:pPr lvl="0"/>
            <a:r>
              <a:rPr lang="en-GB" sz="2400">
                <a:latin typeface="Calibri" pitchFamily="34"/>
                <a:cs typeface="Calibri" pitchFamily="34"/>
              </a:rPr>
              <a:t>Solid charging routine</a:t>
            </a:r>
          </a:p>
          <a:p>
            <a:pPr lvl="0"/>
            <a:r>
              <a:rPr lang="en-GB" sz="2400">
                <a:latin typeface="Calibri" pitchFamily="34"/>
                <a:cs typeface="Calibri" pitchFamily="34"/>
              </a:rPr>
              <a:t>Reaction time  an independent variable</a:t>
            </a:r>
          </a:p>
        </p:txBody>
      </p:sp>
      <p:sp>
        <p:nvSpPr>
          <p:cNvPr id="3" name="Title 1"/>
          <p:cNvSpPr txBox="1">
            <a:spLocks noGrp="1"/>
          </p:cNvSpPr>
          <p:nvPr>
            <p:ph type="title"/>
          </p:nvPr>
        </p:nvSpPr>
        <p:spPr/>
        <p:txBody>
          <a:bodyPr/>
          <a:lstStyle/>
          <a:p>
            <a:pPr lvl="0"/>
            <a:r>
              <a:rPr lang="en-GB"/>
              <a:t>Batch vs Flow</a:t>
            </a:r>
          </a:p>
        </p:txBody>
      </p:sp>
      <p:sp>
        <p:nvSpPr>
          <p:cNvPr id="4" name="Content Placeholder 2"/>
          <p:cNvSpPr txBox="1"/>
          <p:nvPr/>
        </p:nvSpPr>
        <p:spPr>
          <a:xfrm>
            <a:off x="4716017" y="1340766"/>
            <a:ext cx="3960440" cy="4525959"/>
          </a:xfrm>
          <a:prstGeom prst="rect">
            <a:avLst/>
          </a:prstGeom>
          <a:noFill/>
          <a:ln>
            <a:noFill/>
          </a:ln>
        </p:spPr>
        <p:txBody>
          <a:bodyPr vert="horz" wrap="square" lIns="91440" tIns="45720" rIns="91440" bIns="45720" anchor="t" anchorCtr="0" compatLnSpc="1"/>
          <a:lstStyle/>
          <a:p>
            <a:pPr marL="342900" marR="0" lvl="0" indent="-342900" algn="ctr" defTabSz="914400" rtl="0" fontAlgn="auto" hangingPunct="1">
              <a:lnSpc>
                <a:spcPct val="100000"/>
              </a:lnSpc>
              <a:spcBef>
                <a:spcPts val="80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Flow:</a:t>
            </a:r>
          </a:p>
          <a:p>
            <a:pPr marL="342900" marR="0" lvl="0" indent="-342900" algn="l" defTabSz="914400" rtl="0" fontAlgn="auto" hangingPunct="1">
              <a:lnSpc>
                <a:spcPct val="100000"/>
              </a:lnSpc>
              <a:spcBef>
                <a:spcPts val="80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Feeds prepared by mass</a:t>
            </a:r>
          </a:p>
          <a:p>
            <a:pPr marL="342900" marR="0" lvl="0" indent="-342900" algn="l" defTabSz="914400" rtl="0" fontAlgn="auto" hangingPunct="1">
              <a:lnSpc>
                <a:spcPct val="100000"/>
              </a:lnSpc>
              <a:spcBef>
                <a:spcPts val="80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Stoichiometry  and reaction time determined by flow rates.</a:t>
            </a:r>
          </a:p>
          <a:p>
            <a:pPr marL="342900" marR="0" lvl="0" indent="-342900" algn="l" defTabSz="914400" rtl="0" fontAlgn="auto" hangingPunct="1">
              <a:lnSpc>
                <a:spcPct val="100000"/>
              </a:lnSpc>
              <a:spcBef>
                <a:spcPts val="80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Contents temperature function of equipment and jacket</a:t>
            </a:r>
          </a:p>
          <a:p>
            <a:pPr marL="342900" marR="0" lvl="0" indent="-342900" algn="l" defTabSz="914400" rtl="0" fontAlgn="auto" hangingPunct="1">
              <a:lnSpc>
                <a:spcPct val="100000"/>
              </a:lnSpc>
              <a:spcBef>
                <a:spcPts val="80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Reaction at full stoichiometry at mixing point</a:t>
            </a:r>
          </a:p>
        </p:txBody>
      </p:sp>
      <p:pic>
        <p:nvPicPr>
          <p:cNvPr id="5" name="Picture 2"/>
          <p:cNvPicPr>
            <a:picLocks noChangeAspect="1"/>
          </p:cNvPicPr>
          <p:nvPr/>
        </p:nvPicPr>
        <p:blipFill>
          <a:blip r:embed="rId3"/>
          <a:srcRect/>
          <a:stretch>
            <a:fillRect/>
          </a:stretch>
        </p:blipFill>
        <p:spPr>
          <a:xfrm>
            <a:off x="6012161" y="5661251"/>
            <a:ext cx="2971800" cy="857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Content Placeholder 2"/>
          <p:cNvSpPr txBox="1">
            <a:spLocks noGrp="1"/>
          </p:cNvSpPr>
          <p:nvPr>
            <p:ph idx="1"/>
          </p:nvPr>
        </p:nvSpPr>
        <p:spPr/>
        <p:txBody>
          <a:bodyPr/>
          <a:lstStyle/>
          <a:p>
            <a:endParaRPr lang="en-GB"/>
          </a:p>
        </p:txBody>
      </p:sp>
      <p:sp>
        <p:nvSpPr>
          <p:cNvPr id="3" name="Title 1"/>
          <p:cNvSpPr txBox="1">
            <a:spLocks noGrp="1"/>
          </p:cNvSpPr>
          <p:nvPr>
            <p:ph type="title"/>
          </p:nvPr>
        </p:nvSpPr>
        <p:spPr/>
        <p:txBody>
          <a:bodyPr/>
          <a:lstStyle/>
          <a:p>
            <a:pPr lvl="0"/>
            <a:r>
              <a:rPr lang="en-GB"/>
              <a:t>Stage 1 Chemistry</a:t>
            </a:r>
          </a:p>
        </p:txBody>
      </p:sp>
      <p:graphicFrame>
        <p:nvGraphicFramePr>
          <p:cNvPr id="4" name="Object 3"/>
          <p:cNvGraphicFramePr/>
          <p:nvPr/>
        </p:nvGraphicFramePr>
        <p:xfrm>
          <a:off x="763588" y="1698626"/>
          <a:ext cx="7858125" cy="2400300"/>
        </p:xfrm>
        <a:graphic>
          <a:graphicData uri="http://schemas.openxmlformats.org/presentationml/2006/ole">
            <mc:AlternateContent xmlns:mc="http://schemas.openxmlformats.org/markup-compatibility/2006">
              <mc:Choice xmlns:v="urn:schemas-microsoft-com:vml" Requires="v">
                <p:oleObj spid="_x0000_s1039" name="ChemSketch" r:id="rId4" imgW="5852160" imgH="1828800" progId="ACD.ChemSketch.20">
                  <p:embed/>
                </p:oleObj>
              </mc:Choice>
              <mc:Fallback>
                <p:oleObj name="ChemSketch" r:id="rId4" imgW="5852160" imgH="1828800" progId="ACD.ChemSketch.20">
                  <p:embed/>
                  <p:pic>
                    <p:nvPicPr>
                      <p:cNvPr id="0" name=""/>
                      <p:cNvPicPr/>
                      <p:nvPr/>
                    </p:nvPicPr>
                    <p:blipFill>
                      <a:blip r:embed="rId5"/>
                      <a:stretch>
                        <a:fillRect/>
                      </a:stretch>
                    </p:blipFill>
                    <p:spPr>
                      <a:xfrm>
                        <a:off x="763588" y="1698626"/>
                        <a:ext cx="7858125" cy="2400300"/>
                      </a:xfrm>
                      <a:prstGeom prst="rect">
                        <a:avLst/>
                      </a:prstGeom>
                      <a:noFill/>
                      <a:ln>
                        <a:noFill/>
                      </a:ln>
                    </p:spPr>
                  </p:pic>
                </p:oleObj>
              </mc:Fallback>
            </mc:AlternateContent>
          </a:graphicData>
        </a:graphic>
      </p:graphicFrame>
      <p:pic>
        <p:nvPicPr>
          <p:cNvPr id="5" name="Picture 2"/>
          <p:cNvPicPr>
            <a:picLocks noChangeAspect="1"/>
          </p:cNvPicPr>
          <p:nvPr/>
        </p:nvPicPr>
        <p:blipFill>
          <a:blip r:embed="rId6"/>
          <a:srcRect/>
          <a:stretch>
            <a:fillRect/>
          </a:stretch>
        </p:blipFill>
        <p:spPr>
          <a:xfrm>
            <a:off x="6012161" y="5661251"/>
            <a:ext cx="2971800" cy="857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Flowchart: Delay 1"/>
          <p:cNvSpPr/>
          <p:nvPr/>
        </p:nvSpPr>
        <p:spPr>
          <a:xfrm rot="5400013">
            <a:off x="598648" y="1807467"/>
            <a:ext cx="1222589" cy="108012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Flowchart: Predefined Process 3"/>
          <p:cNvSpPr/>
          <p:nvPr/>
        </p:nvSpPr>
        <p:spPr>
          <a:xfrm>
            <a:off x="4302187" y="3523887"/>
            <a:ext cx="1932529" cy="588471"/>
          </a:xfrm>
          <a:custGeom>
            <a:avLst/>
            <a:gdLst>
              <a:gd name="f0" fmla="val 10800000"/>
              <a:gd name="f1" fmla="val 5400000"/>
              <a:gd name="f2" fmla="val 180"/>
              <a:gd name="f3" fmla="val w"/>
              <a:gd name="f4" fmla="val h"/>
              <a:gd name="f5" fmla="val 0"/>
              <a:gd name="f6" fmla="val 1492308"/>
              <a:gd name="f7" fmla="val 504056"/>
              <a:gd name="f8" fmla="val 186539"/>
              <a:gd name="f9" fmla="val 1305770"/>
              <a:gd name="f10" fmla="+- 0 0 -360"/>
              <a:gd name="f11" fmla="+- 0 0 -270"/>
              <a:gd name="f12" fmla="+- 0 0 -180"/>
              <a:gd name="f13" fmla="+- 0 0 -90"/>
              <a:gd name="f14" fmla="*/ f3 1 1492308"/>
              <a:gd name="f15" fmla="*/ f4 1 504056"/>
              <a:gd name="f16" fmla="+- f7 0 f5"/>
              <a:gd name="f17" fmla="+- f6 0 f5"/>
              <a:gd name="f18" fmla="*/ f10 f0 1"/>
              <a:gd name="f19" fmla="*/ f11 f0 1"/>
              <a:gd name="f20" fmla="*/ f12 f0 1"/>
              <a:gd name="f21" fmla="*/ f13 f0 1"/>
              <a:gd name="f22" fmla="*/ f17 1 1492308"/>
              <a:gd name="f23" fmla="*/ f16 1 504056"/>
              <a:gd name="f24" fmla="*/ f18 1 f2"/>
              <a:gd name="f25" fmla="*/ f19 1 f2"/>
              <a:gd name="f26" fmla="*/ f20 1 f2"/>
              <a:gd name="f27" fmla="*/ f21 1 f2"/>
              <a:gd name="f28" fmla="*/ 746154 1 f22"/>
              <a:gd name="f29" fmla="*/ 0 1 f23"/>
              <a:gd name="f30" fmla="*/ 0 1 f22"/>
              <a:gd name="f31" fmla="*/ 252028 1 f23"/>
              <a:gd name="f32" fmla="*/ 504056 1 f23"/>
              <a:gd name="f33" fmla="*/ 1492308 1 f22"/>
              <a:gd name="f34" fmla="*/ 186539 1 f22"/>
              <a:gd name="f35" fmla="*/ 1305770 1 f22"/>
              <a:gd name="f36" fmla="+- f24 0 f1"/>
              <a:gd name="f37" fmla="+- f25 0 f1"/>
              <a:gd name="f38" fmla="+- f26 0 f1"/>
              <a:gd name="f39" fmla="+- f27 0 f1"/>
              <a:gd name="f40" fmla="*/ f34 f14 1"/>
              <a:gd name="f41" fmla="*/ f35 f14 1"/>
              <a:gd name="f42" fmla="*/ f32 f15 1"/>
              <a:gd name="f43" fmla="*/ f29 f15 1"/>
              <a:gd name="f44" fmla="*/ f28 f14 1"/>
              <a:gd name="f45" fmla="*/ f30 f14 1"/>
              <a:gd name="f46" fmla="*/ f31 f15 1"/>
              <a:gd name="f47" fmla="*/ f33 f14 1"/>
            </a:gdLst>
            <a:ahLst/>
            <a:cxnLst>
              <a:cxn ang="3cd4">
                <a:pos x="hc" y="t"/>
              </a:cxn>
              <a:cxn ang="0">
                <a:pos x="r" y="vc"/>
              </a:cxn>
              <a:cxn ang="cd4">
                <a:pos x="hc" y="b"/>
              </a:cxn>
              <a:cxn ang="cd2">
                <a:pos x="l" y="vc"/>
              </a:cxn>
              <a:cxn ang="f36">
                <a:pos x="f44" y="f43"/>
              </a:cxn>
              <a:cxn ang="f37">
                <a:pos x="f45" y="f46"/>
              </a:cxn>
              <a:cxn ang="f38">
                <a:pos x="f44" y="f42"/>
              </a:cxn>
              <a:cxn ang="f39">
                <a:pos x="f47" y="f46"/>
              </a:cxn>
            </a:cxnLst>
            <a:rect l="f40" t="f43" r="f41" b="f42"/>
            <a:pathLst>
              <a:path w="1492308" h="504056" stroke="0">
                <a:moveTo>
                  <a:pt x="f5" y="f5"/>
                </a:moveTo>
                <a:lnTo>
                  <a:pt x="f6" y="f5"/>
                </a:lnTo>
                <a:lnTo>
                  <a:pt x="f6" y="f7"/>
                </a:lnTo>
                <a:lnTo>
                  <a:pt x="f5" y="f7"/>
                </a:lnTo>
                <a:close/>
              </a:path>
              <a:path w="1492308" h="504056" fill="none">
                <a:moveTo>
                  <a:pt x="f8" y="f5"/>
                </a:moveTo>
                <a:lnTo>
                  <a:pt x="f8" y="f7"/>
                </a:lnTo>
                <a:moveTo>
                  <a:pt x="f9" y="f5"/>
                </a:moveTo>
                <a:lnTo>
                  <a:pt x="f9" y="f7"/>
                </a:lnTo>
              </a:path>
              <a:path w="1492308" h="504056" fill="none">
                <a:moveTo>
                  <a:pt x="f5" y="f5"/>
                </a:moveTo>
                <a:lnTo>
                  <a:pt x="f6" y="f5"/>
                </a:lnTo>
                <a:lnTo>
                  <a:pt x="f6" y="f7"/>
                </a:lnTo>
                <a:lnTo>
                  <a:pt x="f5" y="f7"/>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4" name="Straight Connector 8"/>
          <p:cNvCxnSpPr>
            <a:stCxn id="3" idx="3"/>
            <a:endCxn id="3" idx="3"/>
          </p:cNvCxnSpPr>
          <p:nvPr/>
        </p:nvCxnSpPr>
        <p:spPr>
          <a:xfrm>
            <a:off x="4302187" y="3818123"/>
            <a:ext cx="0" cy="0"/>
          </a:xfrm>
          <a:prstGeom prst="straightConnector1">
            <a:avLst/>
          </a:prstGeom>
          <a:noFill/>
          <a:ln w="9528">
            <a:solidFill>
              <a:srgbClr val="4A7EBB"/>
            </a:solidFill>
            <a:prstDash val="solid"/>
          </a:ln>
        </p:spPr>
      </p:cxnSp>
      <p:sp>
        <p:nvSpPr>
          <p:cNvPr id="5" name="Flowchart: Delay 11"/>
          <p:cNvSpPr/>
          <p:nvPr/>
        </p:nvSpPr>
        <p:spPr>
          <a:xfrm rot="16200004">
            <a:off x="3353077" y="2049344"/>
            <a:ext cx="1116189" cy="173114"/>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Can 14"/>
          <p:cNvSpPr/>
          <p:nvPr/>
        </p:nvSpPr>
        <p:spPr>
          <a:xfrm>
            <a:off x="7239816" y="1413077"/>
            <a:ext cx="144018" cy="2611599"/>
          </a:xfrm>
          <a:custGeom>
            <a:avLst/>
            <a:gdLst>
              <a:gd name="f0" fmla="val 21600000"/>
              <a:gd name="f1" fmla="val 10800000"/>
              <a:gd name="f2" fmla="val 5400000"/>
              <a:gd name="f3" fmla="val 180"/>
              <a:gd name="f4" fmla="val w"/>
              <a:gd name="f5" fmla="val h"/>
              <a:gd name="f6" fmla="val ss"/>
              <a:gd name="f7" fmla="val 0"/>
              <a:gd name="f8" fmla="+- 0 0 10800000"/>
              <a:gd name="f9" fmla="val 25000"/>
              <a:gd name="f10" fmla="+- 0 0 -360"/>
              <a:gd name="f11" fmla="abs f4"/>
              <a:gd name="f12" fmla="abs f5"/>
              <a:gd name="f13" fmla="abs f6"/>
              <a:gd name="f14" fmla="*/ f10 f1 1"/>
              <a:gd name="f15" fmla="?: f11 f4 1"/>
              <a:gd name="f16" fmla="?: f12 f5 1"/>
              <a:gd name="f17" fmla="?: f13 f6 1"/>
              <a:gd name="f18" fmla="*/ f14 1 f3"/>
              <a:gd name="f19" fmla="*/ f15 1 21600"/>
              <a:gd name="f20" fmla="*/ f16 1 21600"/>
              <a:gd name="f21" fmla="*/ 21600 f15 1"/>
              <a:gd name="f22" fmla="*/ 21600 f16 1"/>
              <a:gd name="f23" fmla="+- f18 0 f2"/>
              <a:gd name="f24" fmla="min f20 f19"/>
              <a:gd name="f25" fmla="*/ f21 1 f17"/>
              <a:gd name="f26" fmla="*/ f22 1 f17"/>
              <a:gd name="f27" fmla="val f25"/>
              <a:gd name="f28" fmla="val f26"/>
              <a:gd name="f29" fmla="*/ f7 f24 1"/>
              <a:gd name="f30" fmla="+- f28 0 f7"/>
              <a:gd name="f31" fmla="+- f27 0 f7"/>
              <a:gd name="f32" fmla="*/ f27 f24 1"/>
              <a:gd name="f33" fmla="*/ f31 1 2"/>
              <a:gd name="f34" fmla="min f31 f30"/>
              <a:gd name="f35" fmla="+- f7 f33 0"/>
              <a:gd name="f36" fmla="*/ f34 f9 1"/>
              <a:gd name="f37" fmla="*/ f33 f24 1"/>
              <a:gd name="f38" fmla="*/ f36 1 200000"/>
              <a:gd name="f39" fmla="*/ f35 f24 1"/>
              <a:gd name="f40" fmla="+- f38 f38 0"/>
              <a:gd name="f41" fmla="+- f28 0 f38"/>
              <a:gd name="f42" fmla="*/ f38 f24 1"/>
              <a:gd name="f43" fmla="*/ f40 f24 1"/>
              <a:gd name="f44" fmla="*/ f41 f24 1"/>
            </a:gdLst>
            <a:ahLst/>
            <a:cxnLst>
              <a:cxn ang="3cd4">
                <a:pos x="hc" y="t"/>
              </a:cxn>
              <a:cxn ang="0">
                <a:pos x="r" y="vc"/>
              </a:cxn>
              <a:cxn ang="cd4">
                <a:pos x="hc" y="b"/>
              </a:cxn>
              <a:cxn ang="cd2">
                <a:pos x="l" y="vc"/>
              </a:cxn>
              <a:cxn ang="f23">
                <a:pos x="f39" y="f43"/>
              </a:cxn>
            </a:cxnLst>
            <a:rect l="f29" t="f43" r="f32" b="f44"/>
            <a:pathLst>
              <a:path stroke="0">
                <a:moveTo>
                  <a:pt x="f29" y="f42"/>
                </a:moveTo>
                <a:arcTo wR="f37" hR="f42" stAng="f1" swAng="f8"/>
                <a:lnTo>
                  <a:pt x="f32" y="f44"/>
                </a:lnTo>
                <a:arcTo wR="f37" hR="f42" stAng="f7" swAng="f1"/>
                <a:close/>
              </a:path>
              <a:path stroke="0">
                <a:moveTo>
                  <a:pt x="f29" y="f42"/>
                </a:moveTo>
                <a:arcTo wR="f37" hR="f42" stAng="f1" swAng="f0"/>
                <a:close/>
              </a:path>
              <a:path fill="none">
                <a:moveTo>
                  <a:pt x="f32" y="f42"/>
                </a:moveTo>
                <a:arcTo wR="f37" hR="f42" stAng="f7" swAng="f0"/>
                <a:lnTo>
                  <a:pt x="f32" y="f44"/>
                </a:lnTo>
                <a:arcTo wR="f37" hR="f42" stAng="f7" swAng="f1"/>
                <a:lnTo>
                  <a:pt x="f29" y="f42"/>
                </a:lnTo>
              </a:path>
            </a:pathLst>
          </a:custGeom>
          <a:blipFill>
            <a:blip r:embed="rId4">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Flowchart: Delay 15"/>
          <p:cNvSpPr/>
          <p:nvPr/>
        </p:nvSpPr>
        <p:spPr>
          <a:xfrm rot="5400013">
            <a:off x="6955296" y="3972313"/>
            <a:ext cx="669715" cy="50405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Flowchart: Delay 22"/>
          <p:cNvSpPr/>
          <p:nvPr/>
        </p:nvSpPr>
        <p:spPr>
          <a:xfrm rot="5400013">
            <a:off x="1961826" y="1833409"/>
            <a:ext cx="1249116" cy="1001752"/>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9" name="Elbow Connector 24"/>
          <p:cNvCxnSpPr/>
          <p:nvPr/>
        </p:nvCxnSpPr>
        <p:spPr>
          <a:xfrm rot="10799991">
            <a:off x="1209943" y="2992044"/>
            <a:ext cx="3092244" cy="1032605"/>
          </a:xfrm>
          <a:prstGeom prst="bentConnector3">
            <a:avLst>
              <a:gd name="adj1" fmla="val 98766"/>
            </a:avLst>
          </a:prstGeom>
          <a:noFill/>
          <a:ln w="9528">
            <a:solidFill>
              <a:srgbClr val="4A7EBB"/>
            </a:solidFill>
            <a:prstDash val="solid"/>
          </a:ln>
        </p:spPr>
      </p:cxnSp>
      <p:cxnSp>
        <p:nvCxnSpPr>
          <p:cNvPr id="10" name="Elbow Connector 28"/>
          <p:cNvCxnSpPr>
            <a:stCxn id="8" idx="1"/>
          </p:cNvCxnSpPr>
          <p:nvPr/>
        </p:nvCxnSpPr>
        <p:spPr>
          <a:xfrm rot="5399996" flipH="1">
            <a:off x="2978955" y="2566258"/>
            <a:ext cx="930667" cy="1715780"/>
          </a:xfrm>
          <a:prstGeom prst="bentConnector3">
            <a:avLst>
              <a:gd name="adj1" fmla="val 3460"/>
            </a:avLst>
          </a:prstGeom>
          <a:noFill/>
          <a:ln w="9528">
            <a:solidFill>
              <a:srgbClr val="4A7EBB"/>
            </a:solidFill>
            <a:prstDash val="solid"/>
          </a:ln>
        </p:spPr>
      </p:cxnSp>
      <p:cxnSp>
        <p:nvCxnSpPr>
          <p:cNvPr id="11" name="Elbow Connector 40"/>
          <p:cNvCxnSpPr>
            <a:stCxn id="5" idx="3"/>
          </p:cNvCxnSpPr>
          <p:nvPr/>
        </p:nvCxnSpPr>
        <p:spPr>
          <a:xfrm rot="16200000" flipH="1">
            <a:off x="3604200" y="3000965"/>
            <a:ext cx="1004959" cy="391017"/>
          </a:xfrm>
          <a:prstGeom prst="bentConnector3">
            <a:avLst>
              <a:gd name="adj1" fmla="val 97889"/>
            </a:avLst>
          </a:prstGeom>
          <a:noFill/>
          <a:ln w="9528">
            <a:solidFill>
              <a:srgbClr val="4A7EBB"/>
            </a:solidFill>
            <a:prstDash val="solid"/>
          </a:ln>
        </p:spPr>
      </p:cxnSp>
      <p:cxnSp>
        <p:nvCxnSpPr>
          <p:cNvPr id="12" name="Elbow Connector 43"/>
          <p:cNvCxnSpPr/>
          <p:nvPr/>
        </p:nvCxnSpPr>
        <p:spPr>
          <a:xfrm rot="5400013" flipH="1" flipV="1">
            <a:off x="5735853" y="1947923"/>
            <a:ext cx="2074810" cy="1077117"/>
          </a:xfrm>
          <a:prstGeom prst="bentConnector3">
            <a:avLst>
              <a:gd name="adj1" fmla="val 111855"/>
            </a:avLst>
          </a:prstGeom>
          <a:noFill/>
          <a:ln w="9528">
            <a:solidFill>
              <a:srgbClr val="4A7EBB"/>
            </a:solidFill>
            <a:prstDash val="solid"/>
          </a:ln>
        </p:spPr>
      </p:cxnSp>
      <p:sp>
        <p:nvSpPr>
          <p:cNvPr id="13" name="TextBox 28"/>
          <p:cNvSpPr txBox="1"/>
          <p:nvPr/>
        </p:nvSpPr>
        <p:spPr>
          <a:xfrm>
            <a:off x="614047" y="1883993"/>
            <a:ext cx="1152025"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Substrate </a:t>
            </a:r>
            <a:r>
              <a:rPr lang="en-GB" sz="1800" b="0" i="0" u="none" strike="noStrike" kern="0" cap="none" spc="0" baseline="0">
                <a:solidFill>
                  <a:srgbClr val="000000"/>
                </a:solidFill>
                <a:uFillTx/>
                <a:latin typeface="Calibri"/>
              </a:rPr>
              <a:t>in DMAc</a:t>
            </a:r>
            <a:endParaRPr lang="en-GB" sz="1800" b="0" i="0" u="none" strike="noStrike" kern="1200" cap="none" spc="0" baseline="0">
              <a:solidFill>
                <a:srgbClr val="000000"/>
              </a:solidFill>
              <a:uFillTx/>
              <a:latin typeface="Calibri"/>
            </a:endParaRPr>
          </a:p>
        </p:txBody>
      </p:sp>
      <p:sp>
        <p:nvSpPr>
          <p:cNvPr id="14" name="TextBox 29"/>
          <p:cNvSpPr txBox="1"/>
          <p:nvPr/>
        </p:nvSpPr>
        <p:spPr>
          <a:xfrm>
            <a:off x="2002170" y="1812733"/>
            <a:ext cx="1118238"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CDI in DMAc</a:t>
            </a:r>
          </a:p>
        </p:txBody>
      </p:sp>
      <p:sp>
        <p:nvSpPr>
          <p:cNvPr id="15" name="TextBox 30"/>
          <p:cNvSpPr txBox="1"/>
          <p:nvPr/>
        </p:nvSpPr>
        <p:spPr>
          <a:xfrm>
            <a:off x="3824615" y="1577806"/>
            <a:ext cx="1238682"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H</a:t>
            </a:r>
            <a:r>
              <a:rPr lang="en-GB" sz="1800" b="0" i="0" u="none" strike="noStrike" kern="1200" cap="none" spc="0" baseline="-25000">
                <a:solidFill>
                  <a:srgbClr val="000000"/>
                </a:solidFill>
                <a:uFillTx/>
                <a:latin typeface="Calibri"/>
              </a:rPr>
              <a:t>2</a:t>
            </a:r>
            <a:r>
              <a:rPr lang="en-GB" sz="1800" b="0" i="0" u="none" strike="noStrike" kern="1200" cap="none" spc="0" baseline="0">
                <a:solidFill>
                  <a:srgbClr val="000000"/>
                </a:solidFill>
                <a:uFillTx/>
                <a:latin typeface="Calibri"/>
              </a:rPr>
              <a:t>S gas feed</a:t>
            </a:r>
          </a:p>
        </p:txBody>
      </p:sp>
      <p:sp>
        <p:nvSpPr>
          <p:cNvPr id="16" name="TextBox 31"/>
          <p:cNvSpPr txBox="1"/>
          <p:nvPr/>
        </p:nvSpPr>
        <p:spPr>
          <a:xfrm>
            <a:off x="4581811" y="4258324"/>
            <a:ext cx="170832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Stage 1 reactor</a:t>
            </a:r>
          </a:p>
        </p:txBody>
      </p:sp>
      <p:sp>
        <p:nvSpPr>
          <p:cNvPr id="17" name="TextBox 47"/>
          <p:cNvSpPr txBox="1"/>
          <p:nvPr/>
        </p:nvSpPr>
        <p:spPr>
          <a:xfrm>
            <a:off x="6438409" y="1709699"/>
            <a:ext cx="2016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Degassing Column</a:t>
            </a:r>
          </a:p>
        </p:txBody>
      </p:sp>
      <p:sp>
        <p:nvSpPr>
          <p:cNvPr id="18" name="TextBox 49"/>
          <p:cNvSpPr txBox="1"/>
          <p:nvPr/>
        </p:nvSpPr>
        <p:spPr>
          <a:xfrm>
            <a:off x="6833932" y="4660294"/>
            <a:ext cx="1099812"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Buffer pot</a:t>
            </a:r>
          </a:p>
        </p:txBody>
      </p:sp>
      <p:sp>
        <p:nvSpPr>
          <p:cNvPr id="19" name="TextBox 40"/>
          <p:cNvSpPr txBox="1"/>
          <p:nvPr/>
        </p:nvSpPr>
        <p:spPr>
          <a:xfrm>
            <a:off x="2849325" y="258061"/>
            <a:ext cx="3794970"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Process Schematic Stage 1</a:t>
            </a:r>
          </a:p>
        </p:txBody>
      </p:sp>
      <p:pic>
        <p:nvPicPr>
          <p:cNvPr id="20" name="Picture 2"/>
          <p:cNvPicPr>
            <a:picLocks noChangeAspect="1"/>
          </p:cNvPicPr>
          <p:nvPr/>
        </p:nvPicPr>
        <p:blipFill>
          <a:blip r:embed="rId5"/>
          <a:srcRect/>
          <a:stretch>
            <a:fillRect/>
          </a:stretch>
        </p:blipFill>
        <p:spPr>
          <a:xfrm>
            <a:off x="5022076" y="5686397"/>
            <a:ext cx="2971800" cy="857250"/>
          </a:xfrm>
          <a:prstGeom prst="rect">
            <a:avLst/>
          </a:prstGeom>
          <a:noFill/>
          <a:ln>
            <a:noFill/>
          </a:ln>
        </p:spPr>
      </p:pic>
      <p:sp>
        <p:nvSpPr>
          <p:cNvPr id="21" name="Flowchart: Summing Junction 56"/>
          <p:cNvSpPr/>
          <p:nvPr/>
        </p:nvSpPr>
        <p:spPr>
          <a:xfrm>
            <a:off x="1056781" y="3147940"/>
            <a:ext cx="306324" cy="4772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stroke="0">
                <a:moveTo>
                  <a:pt x="f37" y="f50"/>
                </a:moveTo>
                <a:arcTo wR="f47" hR="f48" stAng="f1" swAng="f0"/>
                <a:close/>
              </a:path>
              <a:path fill="none">
                <a:moveTo>
                  <a:pt x="f66" y="f67"/>
                </a:moveTo>
                <a:lnTo>
                  <a:pt x="f68" y="f69"/>
                </a:lnTo>
                <a:moveTo>
                  <a:pt x="f68" y="f67"/>
                </a:moveTo>
                <a:lnTo>
                  <a:pt x="f66" y="f69"/>
                </a:lnTo>
              </a:path>
              <a:path fill="none">
                <a:moveTo>
                  <a:pt x="f37" y="f50"/>
                </a:moveTo>
                <a:arcTo wR="f47" hR="f48" stAng="f1" swAng="f0"/>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22" name="Picture 2"/>
          <p:cNvPicPr>
            <a:picLocks noChangeAspect="1"/>
          </p:cNvPicPr>
          <p:nvPr/>
        </p:nvPicPr>
        <p:blipFill>
          <a:blip r:embed="rId6"/>
          <a:srcRect/>
          <a:stretch>
            <a:fillRect/>
          </a:stretch>
        </p:blipFill>
        <p:spPr>
          <a:xfrm>
            <a:off x="2428372" y="3115424"/>
            <a:ext cx="334963" cy="506413"/>
          </a:xfrm>
          <a:prstGeom prst="rect">
            <a:avLst/>
          </a:prstGeom>
          <a:noFill/>
          <a:ln>
            <a:noFill/>
          </a:ln>
        </p:spPr>
      </p:pic>
      <p:sp>
        <p:nvSpPr>
          <p:cNvPr id="23" name="Rectangle 3083"/>
          <p:cNvSpPr/>
          <p:nvPr/>
        </p:nvSpPr>
        <p:spPr>
          <a:xfrm>
            <a:off x="1028425" y="3682938"/>
            <a:ext cx="362477" cy="206553"/>
          </a:xfrm>
          <a:prstGeom prst="rect">
            <a:avLst/>
          </a:pr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4" name="Rectangle 3084"/>
          <p:cNvSpPr/>
          <p:nvPr/>
        </p:nvSpPr>
        <p:spPr>
          <a:xfrm>
            <a:off x="2428372" y="3625175"/>
            <a:ext cx="327693" cy="192947"/>
          </a:xfrm>
          <a:prstGeom prst="rect">
            <a:avLst/>
          </a:pr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5" name="Rectangle 3085"/>
          <p:cNvSpPr/>
          <p:nvPr/>
        </p:nvSpPr>
        <p:spPr>
          <a:xfrm>
            <a:off x="3770144" y="3115424"/>
            <a:ext cx="282064" cy="169557"/>
          </a:xfrm>
          <a:prstGeom prst="rect">
            <a:avLst/>
          </a:pr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6" name="Flowchart: Collate 3086"/>
          <p:cNvSpPr/>
          <p:nvPr/>
        </p:nvSpPr>
        <p:spPr>
          <a:xfrm>
            <a:off x="3808046" y="2767705"/>
            <a:ext cx="206252" cy="323167"/>
          </a:xfrm>
          <a:custGeom>
            <a:avLst/>
            <a:gdLst>
              <a:gd name="f0" fmla="val 10800000"/>
              <a:gd name="f1" fmla="val 5400000"/>
              <a:gd name="f2" fmla="val 180"/>
              <a:gd name="f3" fmla="val w"/>
              <a:gd name="f4" fmla="val h"/>
              <a:gd name="f5" fmla="val 0"/>
              <a:gd name="f6" fmla="val 2"/>
              <a:gd name="f7" fmla="val 1"/>
              <a:gd name="f8" fmla="+- 0 0 -360"/>
              <a:gd name="f9" fmla="*/ f3 1 2"/>
              <a:gd name="f10" fmla="*/ f4 1 2"/>
              <a:gd name="f11" fmla="+- f6 0 f5"/>
              <a:gd name="f12" fmla="*/ f8 f0 1"/>
              <a:gd name="f13" fmla="*/ f11 1 2"/>
              <a:gd name="f14" fmla="*/ f11 1 4"/>
              <a:gd name="f15" fmla="*/ f11 3 1"/>
              <a:gd name="f16" fmla="*/ f12 1 f2"/>
              <a:gd name="f17" fmla="+- f5 f13 0"/>
              <a:gd name="f18" fmla="*/ f15 1 4"/>
              <a:gd name="f19" fmla="*/ f14 1 f13"/>
              <a:gd name="f20" fmla="+- f16 0 f1"/>
              <a:gd name="f21" fmla="*/ f17 1 f13"/>
              <a:gd name="f22" fmla="*/ f18 1 f13"/>
              <a:gd name="f23" fmla="*/ f19 f9 1"/>
              <a:gd name="f24" fmla="*/ f19 f10 1"/>
              <a:gd name="f25" fmla="*/ f22 f9 1"/>
              <a:gd name="f26" fmla="*/ f22 f10 1"/>
              <a:gd name="f27" fmla="*/ f21 f9 1"/>
              <a:gd name="f28" fmla="*/ f21 f10 1"/>
            </a:gdLst>
            <a:ahLst/>
            <a:cxnLst>
              <a:cxn ang="3cd4">
                <a:pos x="hc" y="t"/>
              </a:cxn>
              <a:cxn ang="0">
                <a:pos x="r" y="vc"/>
              </a:cxn>
              <a:cxn ang="cd4">
                <a:pos x="hc" y="b"/>
              </a:cxn>
              <a:cxn ang="cd2">
                <a:pos x="l" y="vc"/>
              </a:cxn>
              <a:cxn ang="f20">
                <a:pos x="f27" y="f28"/>
              </a:cxn>
            </a:cxnLst>
            <a:rect l="f23" t="f24" r="f25" b="f26"/>
            <a:pathLst>
              <a:path w="2" h="2">
                <a:moveTo>
                  <a:pt x="f5" y="f5"/>
                </a:moveTo>
                <a:lnTo>
                  <a:pt x="f6" y="f5"/>
                </a:lnTo>
                <a:lnTo>
                  <a:pt x="f7" y="f7"/>
                </a:lnTo>
                <a:lnTo>
                  <a:pt x="f6" y="f6"/>
                </a:lnTo>
                <a:lnTo>
                  <a:pt x="f5" y="f6"/>
                </a:lnTo>
                <a:lnTo>
                  <a:pt x="f7" y="f7"/>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7" name="Flowchart: Summing Junction 84"/>
          <p:cNvSpPr/>
          <p:nvPr/>
        </p:nvSpPr>
        <p:spPr>
          <a:xfrm>
            <a:off x="1612910" y="4389046"/>
            <a:ext cx="306324" cy="4772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stroke="0">
                <a:moveTo>
                  <a:pt x="f37" y="f50"/>
                </a:moveTo>
                <a:arcTo wR="f47" hR="f48" stAng="f1" swAng="f0"/>
                <a:close/>
              </a:path>
              <a:path fill="none">
                <a:moveTo>
                  <a:pt x="f66" y="f67"/>
                </a:moveTo>
                <a:lnTo>
                  <a:pt x="f68" y="f69"/>
                </a:lnTo>
                <a:moveTo>
                  <a:pt x="f68" y="f67"/>
                </a:moveTo>
                <a:lnTo>
                  <a:pt x="f66" y="f69"/>
                </a:lnTo>
              </a:path>
              <a:path fill="none">
                <a:moveTo>
                  <a:pt x="f37" y="f50"/>
                </a:moveTo>
                <a:arcTo wR="f47" hR="f48" stAng="f1" swAng="f0"/>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8" name="Rectangle 85"/>
          <p:cNvSpPr/>
          <p:nvPr/>
        </p:nvSpPr>
        <p:spPr>
          <a:xfrm>
            <a:off x="1556756" y="5070896"/>
            <a:ext cx="362477" cy="206553"/>
          </a:xfrm>
          <a:prstGeom prst="rect">
            <a:avLst/>
          </a:pr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9" name="Flowchart: Collate 86"/>
          <p:cNvSpPr/>
          <p:nvPr/>
        </p:nvSpPr>
        <p:spPr>
          <a:xfrm>
            <a:off x="1712972" y="5524813"/>
            <a:ext cx="206252" cy="323167"/>
          </a:xfrm>
          <a:custGeom>
            <a:avLst/>
            <a:gdLst>
              <a:gd name="f0" fmla="val 10800000"/>
              <a:gd name="f1" fmla="val 5400000"/>
              <a:gd name="f2" fmla="val 180"/>
              <a:gd name="f3" fmla="val w"/>
              <a:gd name="f4" fmla="val h"/>
              <a:gd name="f5" fmla="val 0"/>
              <a:gd name="f6" fmla="val 2"/>
              <a:gd name="f7" fmla="val 1"/>
              <a:gd name="f8" fmla="+- 0 0 -360"/>
              <a:gd name="f9" fmla="*/ f3 1 2"/>
              <a:gd name="f10" fmla="*/ f4 1 2"/>
              <a:gd name="f11" fmla="+- f6 0 f5"/>
              <a:gd name="f12" fmla="*/ f8 f0 1"/>
              <a:gd name="f13" fmla="*/ f11 1 2"/>
              <a:gd name="f14" fmla="*/ f11 1 4"/>
              <a:gd name="f15" fmla="*/ f11 3 1"/>
              <a:gd name="f16" fmla="*/ f12 1 f2"/>
              <a:gd name="f17" fmla="+- f5 f13 0"/>
              <a:gd name="f18" fmla="*/ f15 1 4"/>
              <a:gd name="f19" fmla="*/ f14 1 f13"/>
              <a:gd name="f20" fmla="+- f16 0 f1"/>
              <a:gd name="f21" fmla="*/ f17 1 f13"/>
              <a:gd name="f22" fmla="*/ f18 1 f13"/>
              <a:gd name="f23" fmla="*/ f19 f9 1"/>
              <a:gd name="f24" fmla="*/ f19 f10 1"/>
              <a:gd name="f25" fmla="*/ f22 f9 1"/>
              <a:gd name="f26" fmla="*/ f22 f10 1"/>
              <a:gd name="f27" fmla="*/ f21 f9 1"/>
              <a:gd name="f28" fmla="*/ f21 f10 1"/>
            </a:gdLst>
            <a:ahLst/>
            <a:cxnLst>
              <a:cxn ang="3cd4">
                <a:pos x="hc" y="t"/>
              </a:cxn>
              <a:cxn ang="0">
                <a:pos x="r" y="vc"/>
              </a:cxn>
              <a:cxn ang="cd4">
                <a:pos x="hc" y="b"/>
              </a:cxn>
              <a:cxn ang="cd2">
                <a:pos x="l" y="vc"/>
              </a:cxn>
              <a:cxn ang="f20">
                <a:pos x="f27" y="f28"/>
              </a:cxn>
            </a:cxnLst>
            <a:rect l="f23" t="f24" r="f25" b="f26"/>
            <a:pathLst>
              <a:path w="2" h="2">
                <a:moveTo>
                  <a:pt x="f5" y="f5"/>
                </a:moveTo>
                <a:lnTo>
                  <a:pt x="f6" y="f5"/>
                </a:lnTo>
                <a:lnTo>
                  <a:pt x="f7" y="f7"/>
                </a:lnTo>
                <a:lnTo>
                  <a:pt x="f6" y="f6"/>
                </a:lnTo>
                <a:lnTo>
                  <a:pt x="f5" y="f6"/>
                </a:lnTo>
                <a:lnTo>
                  <a:pt x="f7" y="f7"/>
                </a:lnTo>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0" name="Donut 3092"/>
          <p:cNvSpPr/>
          <p:nvPr/>
        </p:nvSpPr>
        <p:spPr>
          <a:xfrm>
            <a:off x="6507976" y="1052739"/>
            <a:ext cx="325956" cy="360337"/>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25000"/>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1" name="Donut 88"/>
          <p:cNvSpPr/>
          <p:nvPr/>
        </p:nvSpPr>
        <p:spPr>
          <a:xfrm>
            <a:off x="1682697" y="6134042"/>
            <a:ext cx="306324" cy="360337"/>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25000"/>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2" name="TextBox 3093"/>
          <p:cNvSpPr txBox="1"/>
          <p:nvPr/>
        </p:nvSpPr>
        <p:spPr>
          <a:xfrm>
            <a:off x="2017477" y="4370649"/>
            <a:ext cx="2150467" cy="230832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Pump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Mass flow controller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Control valve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Equilibar pressure regulator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3"/>
          <p:cNvSpPr txBox="1">
            <a:spLocks noGrp="1"/>
          </p:cNvSpPr>
          <p:nvPr>
            <p:ph type="title"/>
          </p:nvPr>
        </p:nvSpPr>
        <p:spPr>
          <a:xfrm>
            <a:off x="1763685" y="188640"/>
            <a:ext cx="5472610" cy="1283744"/>
          </a:xfrm>
        </p:spPr>
        <p:txBody>
          <a:bodyPr/>
          <a:lstStyle/>
          <a:p>
            <a:pPr lvl="0"/>
            <a:r>
              <a:rPr lang="en-GB"/>
              <a:t>CDI Reaction Profile</a:t>
            </a:r>
          </a:p>
        </p:txBody>
      </p:sp>
      <p:pic>
        <p:nvPicPr>
          <p:cNvPr id="3" name="Content Placeholder 2"/>
          <p:cNvPicPr>
            <a:picLocks noGrp="1" noChangeAspect="1"/>
          </p:cNvPicPr>
          <p:nvPr>
            <p:ph idx="2"/>
          </p:nvPr>
        </p:nvPicPr>
        <p:blipFill>
          <a:blip r:embed="rId3"/>
          <a:srcRect/>
          <a:stretch>
            <a:fillRect/>
          </a:stretch>
        </p:blipFill>
        <p:spPr>
          <a:xfrm>
            <a:off x="418228" y="1484784"/>
            <a:ext cx="4608841" cy="2445736"/>
          </a:xfrm>
        </p:spPr>
      </p:pic>
      <p:pic>
        <p:nvPicPr>
          <p:cNvPr id="4" name="Picture 4"/>
          <p:cNvPicPr>
            <a:picLocks noGrp="1" noChangeAspect="1"/>
          </p:cNvPicPr>
          <p:nvPr>
            <p:ph idx="4"/>
          </p:nvPr>
        </p:nvPicPr>
        <p:blipFill>
          <a:blip r:embed="rId4"/>
          <a:srcRect/>
          <a:stretch>
            <a:fillRect/>
          </a:stretch>
        </p:blipFill>
        <p:spPr>
          <a:xfrm>
            <a:off x="347993" y="3932185"/>
            <a:ext cx="4749311" cy="2520278"/>
          </a:xfrm>
        </p:spPr>
      </p:pic>
      <p:pic>
        <p:nvPicPr>
          <p:cNvPr id="5" name="Picture 8"/>
          <p:cNvPicPr>
            <a:picLocks noChangeAspect="1"/>
          </p:cNvPicPr>
          <p:nvPr/>
        </p:nvPicPr>
        <p:blipFill>
          <a:blip r:embed="rId5"/>
          <a:stretch>
            <a:fillRect/>
          </a:stretch>
        </p:blipFill>
        <p:spPr>
          <a:xfrm>
            <a:off x="5438650" y="3284982"/>
            <a:ext cx="3754142" cy="788432"/>
          </a:xfrm>
          <a:prstGeom prst="rect">
            <a:avLst/>
          </a:prstGeom>
          <a:noFill/>
          <a:ln>
            <a:noFill/>
          </a:ln>
        </p:spPr>
      </p:pic>
      <p:sp>
        <p:nvSpPr>
          <p:cNvPr id="6" name="TextBox 7"/>
          <p:cNvSpPr txBox="1"/>
          <p:nvPr/>
        </p:nvSpPr>
        <p:spPr>
          <a:xfrm>
            <a:off x="5508107" y="2085078"/>
            <a:ext cx="2520278"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Plug flow Reactor</a:t>
            </a:r>
          </a:p>
        </p:txBody>
      </p:sp>
      <p:sp>
        <p:nvSpPr>
          <p:cNvPr id="7" name="TextBox 8"/>
          <p:cNvSpPr txBox="1"/>
          <p:nvPr/>
        </p:nvSpPr>
        <p:spPr>
          <a:xfrm>
            <a:off x="5633243" y="4593771"/>
            <a:ext cx="1682477"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Batch Reactor 2minute Dosing</a:t>
            </a:r>
          </a:p>
        </p:txBody>
      </p:sp>
      <p:pic>
        <p:nvPicPr>
          <p:cNvPr id="8" name="Picture 2"/>
          <p:cNvPicPr>
            <a:picLocks noChangeAspect="1"/>
          </p:cNvPicPr>
          <p:nvPr/>
        </p:nvPicPr>
        <p:blipFill>
          <a:blip r:embed="rId6"/>
          <a:srcRect/>
          <a:stretch>
            <a:fillRect/>
          </a:stretch>
        </p:blipFill>
        <p:spPr>
          <a:xfrm>
            <a:off x="6012161" y="5661251"/>
            <a:ext cx="2971800" cy="857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Content Placeholder 2"/>
          <p:cNvSpPr txBox="1">
            <a:spLocks noGrp="1"/>
          </p:cNvSpPr>
          <p:nvPr>
            <p:ph idx="1"/>
          </p:nvPr>
        </p:nvSpPr>
        <p:spPr/>
        <p:txBody>
          <a:bodyPr/>
          <a:lstStyle/>
          <a:p>
            <a:endParaRPr lang="en-GB" dirty="0"/>
          </a:p>
        </p:txBody>
      </p:sp>
      <p:sp>
        <p:nvSpPr>
          <p:cNvPr id="3" name="Title 1"/>
          <p:cNvSpPr txBox="1">
            <a:spLocks noGrp="1"/>
          </p:cNvSpPr>
          <p:nvPr>
            <p:ph type="title"/>
          </p:nvPr>
        </p:nvSpPr>
        <p:spPr/>
        <p:txBody>
          <a:bodyPr/>
          <a:lstStyle/>
          <a:p>
            <a:pPr lvl="0"/>
            <a:r>
              <a:rPr lang="en-GB"/>
              <a:t>Stages 2 and 3</a:t>
            </a:r>
          </a:p>
        </p:txBody>
      </p:sp>
      <p:graphicFrame>
        <p:nvGraphicFramePr>
          <p:cNvPr id="4" name="Object 3"/>
          <p:cNvGraphicFramePr/>
          <p:nvPr>
            <p:extLst>
              <p:ext uri="{D42A27DB-BD31-4B8C-83A1-F6EECF244321}">
                <p14:modId xmlns:p14="http://schemas.microsoft.com/office/powerpoint/2010/main" val="2812572283"/>
              </p:ext>
            </p:extLst>
          </p:nvPr>
        </p:nvGraphicFramePr>
        <p:xfrm>
          <a:off x="369888" y="2249488"/>
          <a:ext cx="7994650" cy="2981325"/>
        </p:xfrm>
        <a:graphic>
          <a:graphicData uri="http://schemas.openxmlformats.org/presentationml/2006/ole">
            <mc:AlternateContent xmlns:mc="http://schemas.openxmlformats.org/markup-compatibility/2006">
              <mc:Choice xmlns:v="urn:schemas-microsoft-com:vml" Requires="v">
                <p:oleObj spid="_x0000_s2066" name="ChemSketch" r:id="rId4" imgW="5602680" imgH="2107800" progId="ACD.ChemSketch.20">
                  <p:embed/>
                </p:oleObj>
              </mc:Choice>
              <mc:Fallback>
                <p:oleObj name="ChemSketch" r:id="rId4" imgW="5602680" imgH="2107800" progId="ACD.ChemSketch.20">
                  <p:embed/>
                  <p:pic>
                    <p:nvPicPr>
                      <p:cNvPr id="0" name=""/>
                      <p:cNvPicPr/>
                      <p:nvPr/>
                    </p:nvPicPr>
                    <p:blipFill>
                      <a:blip r:embed="rId5"/>
                      <a:stretch>
                        <a:fillRect/>
                      </a:stretch>
                    </p:blipFill>
                    <p:spPr>
                      <a:xfrm>
                        <a:off x="369888" y="2249488"/>
                        <a:ext cx="7994650" cy="2981325"/>
                      </a:xfrm>
                      <a:prstGeom prst="rect">
                        <a:avLst/>
                      </a:prstGeom>
                      <a:noFill/>
                      <a:ln>
                        <a:noFill/>
                      </a:ln>
                    </p:spPr>
                  </p:pic>
                </p:oleObj>
              </mc:Fallback>
            </mc:AlternateContent>
          </a:graphicData>
        </a:graphic>
      </p:graphicFrame>
      <p:pic>
        <p:nvPicPr>
          <p:cNvPr id="5" name="Picture 2"/>
          <p:cNvPicPr>
            <a:picLocks noChangeAspect="1"/>
          </p:cNvPicPr>
          <p:nvPr/>
        </p:nvPicPr>
        <p:blipFill>
          <a:blip r:embed="rId6"/>
          <a:srcRect/>
          <a:stretch>
            <a:fillRect/>
          </a:stretch>
        </p:blipFill>
        <p:spPr>
          <a:xfrm>
            <a:off x="5292080" y="5664717"/>
            <a:ext cx="2971800" cy="857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Flowchart: Delay 1"/>
          <p:cNvSpPr/>
          <p:nvPr/>
        </p:nvSpPr>
        <p:spPr>
          <a:xfrm rot="5400013">
            <a:off x="237607" y="1342796"/>
            <a:ext cx="1035731" cy="720080"/>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Flowchart: Delay 2"/>
          <p:cNvSpPr/>
          <p:nvPr/>
        </p:nvSpPr>
        <p:spPr>
          <a:xfrm rot="5400013">
            <a:off x="1910620" y="5326352"/>
            <a:ext cx="1035731" cy="720080"/>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Flowchart: Predefined Process 3"/>
          <p:cNvSpPr/>
          <p:nvPr/>
        </p:nvSpPr>
        <p:spPr>
          <a:xfrm>
            <a:off x="2215600" y="3012792"/>
            <a:ext cx="1492309" cy="504053"/>
          </a:xfrm>
          <a:custGeom>
            <a:avLst/>
            <a:gdLst>
              <a:gd name="f0" fmla="val 10800000"/>
              <a:gd name="f1" fmla="val 5400000"/>
              <a:gd name="f2" fmla="val 180"/>
              <a:gd name="f3" fmla="val w"/>
              <a:gd name="f4" fmla="val h"/>
              <a:gd name="f5" fmla="val 0"/>
              <a:gd name="f6" fmla="val 1492308"/>
              <a:gd name="f7" fmla="val 504056"/>
              <a:gd name="f8" fmla="val 186539"/>
              <a:gd name="f9" fmla="val 1305770"/>
              <a:gd name="f10" fmla="+- 0 0 -360"/>
              <a:gd name="f11" fmla="+- 0 0 -270"/>
              <a:gd name="f12" fmla="+- 0 0 -180"/>
              <a:gd name="f13" fmla="+- 0 0 -90"/>
              <a:gd name="f14" fmla="*/ f3 1 1492308"/>
              <a:gd name="f15" fmla="*/ f4 1 504056"/>
              <a:gd name="f16" fmla="+- f7 0 f5"/>
              <a:gd name="f17" fmla="+- f6 0 f5"/>
              <a:gd name="f18" fmla="*/ f10 f0 1"/>
              <a:gd name="f19" fmla="*/ f11 f0 1"/>
              <a:gd name="f20" fmla="*/ f12 f0 1"/>
              <a:gd name="f21" fmla="*/ f13 f0 1"/>
              <a:gd name="f22" fmla="*/ f17 1 1492308"/>
              <a:gd name="f23" fmla="*/ f16 1 504056"/>
              <a:gd name="f24" fmla="*/ f18 1 f2"/>
              <a:gd name="f25" fmla="*/ f19 1 f2"/>
              <a:gd name="f26" fmla="*/ f20 1 f2"/>
              <a:gd name="f27" fmla="*/ f21 1 f2"/>
              <a:gd name="f28" fmla="*/ 746154 1 f22"/>
              <a:gd name="f29" fmla="*/ 0 1 f23"/>
              <a:gd name="f30" fmla="*/ 0 1 f22"/>
              <a:gd name="f31" fmla="*/ 252028 1 f23"/>
              <a:gd name="f32" fmla="*/ 504056 1 f23"/>
              <a:gd name="f33" fmla="*/ 1492308 1 f22"/>
              <a:gd name="f34" fmla="*/ 186539 1 f22"/>
              <a:gd name="f35" fmla="*/ 1305770 1 f22"/>
              <a:gd name="f36" fmla="+- f24 0 f1"/>
              <a:gd name="f37" fmla="+- f25 0 f1"/>
              <a:gd name="f38" fmla="+- f26 0 f1"/>
              <a:gd name="f39" fmla="+- f27 0 f1"/>
              <a:gd name="f40" fmla="*/ f34 f14 1"/>
              <a:gd name="f41" fmla="*/ f35 f14 1"/>
              <a:gd name="f42" fmla="*/ f32 f15 1"/>
              <a:gd name="f43" fmla="*/ f29 f15 1"/>
              <a:gd name="f44" fmla="*/ f28 f14 1"/>
              <a:gd name="f45" fmla="*/ f30 f14 1"/>
              <a:gd name="f46" fmla="*/ f31 f15 1"/>
              <a:gd name="f47" fmla="*/ f33 f14 1"/>
            </a:gdLst>
            <a:ahLst/>
            <a:cxnLst>
              <a:cxn ang="3cd4">
                <a:pos x="hc" y="t"/>
              </a:cxn>
              <a:cxn ang="0">
                <a:pos x="r" y="vc"/>
              </a:cxn>
              <a:cxn ang="cd4">
                <a:pos x="hc" y="b"/>
              </a:cxn>
              <a:cxn ang="cd2">
                <a:pos x="l" y="vc"/>
              </a:cxn>
              <a:cxn ang="f36">
                <a:pos x="f44" y="f43"/>
              </a:cxn>
              <a:cxn ang="f37">
                <a:pos x="f45" y="f46"/>
              </a:cxn>
              <a:cxn ang="f38">
                <a:pos x="f44" y="f42"/>
              </a:cxn>
              <a:cxn ang="f39">
                <a:pos x="f47" y="f46"/>
              </a:cxn>
            </a:cxnLst>
            <a:rect l="f40" t="f43" r="f41" b="f42"/>
            <a:pathLst>
              <a:path w="1492308" h="504056" stroke="0">
                <a:moveTo>
                  <a:pt x="f5" y="f5"/>
                </a:moveTo>
                <a:lnTo>
                  <a:pt x="f6" y="f5"/>
                </a:lnTo>
                <a:lnTo>
                  <a:pt x="f6" y="f7"/>
                </a:lnTo>
                <a:lnTo>
                  <a:pt x="f5" y="f7"/>
                </a:lnTo>
                <a:close/>
              </a:path>
              <a:path w="1492308" h="504056" fill="none">
                <a:moveTo>
                  <a:pt x="f8" y="f5"/>
                </a:moveTo>
                <a:lnTo>
                  <a:pt x="f8" y="f7"/>
                </a:lnTo>
                <a:moveTo>
                  <a:pt x="f9" y="f5"/>
                </a:moveTo>
                <a:lnTo>
                  <a:pt x="f9" y="f7"/>
                </a:lnTo>
              </a:path>
              <a:path w="1492308" h="504056" fill="none">
                <a:moveTo>
                  <a:pt x="f5" y="f5"/>
                </a:moveTo>
                <a:lnTo>
                  <a:pt x="f6" y="f5"/>
                </a:lnTo>
                <a:lnTo>
                  <a:pt x="f6" y="f7"/>
                </a:lnTo>
                <a:lnTo>
                  <a:pt x="f5" y="f7"/>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5" name="Straight Connector 8"/>
          <p:cNvCxnSpPr>
            <a:stCxn id="4" idx="3"/>
            <a:endCxn id="4" idx="3"/>
          </p:cNvCxnSpPr>
          <p:nvPr/>
        </p:nvCxnSpPr>
        <p:spPr>
          <a:xfrm>
            <a:off x="2215600" y="3264819"/>
            <a:ext cx="0" cy="0"/>
          </a:xfrm>
          <a:prstGeom prst="straightConnector1">
            <a:avLst/>
          </a:prstGeom>
          <a:noFill/>
          <a:ln w="9528">
            <a:solidFill>
              <a:srgbClr val="4A7EBB"/>
            </a:solidFill>
            <a:prstDash val="solid"/>
          </a:ln>
        </p:spPr>
      </p:cxnSp>
      <p:sp>
        <p:nvSpPr>
          <p:cNvPr id="6" name="Flowchart: Delay 11"/>
          <p:cNvSpPr/>
          <p:nvPr/>
        </p:nvSpPr>
        <p:spPr>
          <a:xfrm rot="16200004">
            <a:off x="2335135" y="1443073"/>
            <a:ext cx="1080116" cy="173114"/>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Can 14"/>
          <p:cNvSpPr/>
          <p:nvPr/>
        </p:nvSpPr>
        <p:spPr>
          <a:xfrm>
            <a:off x="4535990" y="989664"/>
            <a:ext cx="144018" cy="2527182"/>
          </a:xfrm>
          <a:custGeom>
            <a:avLst/>
            <a:gdLst>
              <a:gd name="f0" fmla="val 21600000"/>
              <a:gd name="f1" fmla="val 10800000"/>
              <a:gd name="f2" fmla="val 5400000"/>
              <a:gd name="f3" fmla="val 180"/>
              <a:gd name="f4" fmla="val w"/>
              <a:gd name="f5" fmla="val h"/>
              <a:gd name="f6" fmla="val ss"/>
              <a:gd name="f7" fmla="val 0"/>
              <a:gd name="f8" fmla="+- 0 0 10800000"/>
              <a:gd name="f9" fmla="val 25000"/>
              <a:gd name="f10" fmla="+- 0 0 -360"/>
              <a:gd name="f11" fmla="abs f4"/>
              <a:gd name="f12" fmla="abs f5"/>
              <a:gd name="f13" fmla="abs f6"/>
              <a:gd name="f14" fmla="*/ f10 f1 1"/>
              <a:gd name="f15" fmla="?: f11 f4 1"/>
              <a:gd name="f16" fmla="?: f12 f5 1"/>
              <a:gd name="f17" fmla="?: f13 f6 1"/>
              <a:gd name="f18" fmla="*/ f14 1 f3"/>
              <a:gd name="f19" fmla="*/ f15 1 21600"/>
              <a:gd name="f20" fmla="*/ f16 1 21600"/>
              <a:gd name="f21" fmla="*/ 21600 f15 1"/>
              <a:gd name="f22" fmla="*/ 21600 f16 1"/>
              <a:gd name="f23" fmla="+- f18 0 f2"/>
              <a:gd name="f24" fmla="min f20 f19"/>
              <a:gd name="f25" fmla="*/ f21 1 f17"/>
              <a:gd name="f26" fmla="*/ f22 1 f17"/>
              <a:gd name="f27" fmla="val f25"/>
              <a:gd name="f28" fmla="val f26"/>
              <a:gd name="f29" fmla="*/ f7 f24 1"/>
              <a:gd name="f30" fmla="+- f28 0 f7"/>
              <a:gd name="f31" fmla="+- f27 0 f7"/>
              <a:gd name="f32" fmla="*/ f27 f24 1"/>
              <a:gd name="f33" fmla="*/ f31 1 2"/>
              <a:gd name="f34" fmla="min f31 f30"/>
              <a:gd name="f35" fmla="+- f7 f33 0"/>
              <a:gd name="f36" fmla="*/ f34 f9 1"/>
              <a:gd name="f37" fmla="*/ f33 f24 1"/>
              <a:gd name="f38" fmla="*/ f36 1 200000"/>
              <a:gd name="f39" fmla="*/ f35 f24 1"/>
              <a:gd name="f40" fmla="+- f38 f38 0"/>
              <a:gd name="f41" fmla="+- f28 0 f38"/>
              <a:gd name="f42" fmla="*/ f38 f24 1"/>
              <a:gd name="f43" fmla="*/ f40 f24 1"/>
              <a:gd name="f44" fmla="*/ f41 f24 1"/>
            </a:gdLst>
            <a:ahLst/>
            <a:cxnLst>
              <a:cxn ang="3cd4">
                <a:pos x="hc" y="t"/>
              </a:cxn>
              <a:cxn ang="0">
                <a:pos x="r" y="vc"/>
              </a:cxn>
              <a:cxn ang="cd4">
                <a:pos x="hc" y="b"/>
              </a:cxn>
              <a:cxn ang="cd2">
                <a:pos x="l" y="vc"/>
              </a:cxn>
              <a:cxn ang="f23">
                <a:pos x="f39" y="f43"/>
              </a:cxn>
            </a:cxnLst>
            <a:rect l="f29" t="f43" r="f32" b="f44"/>
            <a:pathLst>
              <a:path stroke="0">
                <a:moveTo>
                  <a:pt x="f29" y="f42"/>
                </a:moveTo>
                <a:arcTo wR="f37" hR="f42" stAng="f1" swAng="f8"/>
                <a:lnTo>
                  <a:pt x="f32" y="f44"/>
                </a:lnTo>
                <a:arcTo wR="f37" hR="f42" stAng="f7" swAng="f1"/>
                <a:close/>
              </a:path>
              <a:path stroke="0">
                <a:moveTo>
                  <a:pt x="f29" y="f42"/>
                </a:moveTo>
                <a:arcTo wR="f37" hR="f42" stAng="f1" swAng="f0"/>
                <a:close/>
              </a:path>
              <a:path fill="none">
                <a:moveTo>
                  <a:pt x="f32" y="f42"/>
                </a:moveTo>
                <a:arcTo wR="f37" hR="f42" stAng="f7" swAng="f0"/>
                <a:lnTo>
                  <a:pt x="f32" y="f44"/>
                </a:lnTo>
                <a:arcTo wR="f37" hR="f42" stAng="f7" swAng="f1"/>
                <a:lnTo>
                  <a:pt x="f29" y="f42"/>
                </a:lnTo>
              </a:path>
            </a:pathLst>
          </a:custGeom>
          <a:blipFill>
            <a:blip r:embed="rId4">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Flowchart: Delay 15"/>
          <p:cNvSpPr/>
          <p:nvPr/>
        </p:nvSpPr>
        <p:spPr>
          <a:xfrm rot="5400013">
            <a:off x="4305406" y="3595787"/>
            <a:ext cx="648071" cy="50405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9" name="Flowchart: Predefined Process 16"/>
          <p:cNvSpPr/>
          <p:nvPr/>
        </p:nvSpPr>
        <p:spPr>
          <a:xfrm>
            <a:off x="7236296" y="2913168"/>
            <a:ext cx="1492309" cy="504053"/>
          </a:xfrm>
          <a:custGeom>
            <a:avLst/>
            <a:gdLst>
              <a:gd name="f0" fmla="val 10800000"/>
              <a:gd name="f1" fmla="val 5400000"/>
              <a:gd name="f2" fmla="val 180"/>
              <a:gd name="f3" fmla="val w"/>
              <a:gd name="f4" fmla="val h"/>
              <a:gd name="f5" fmla="val 0"/>
              <a:gd name="f6" fmla="val 1492308"/>
              <a:gd name="f7" fmla="val 504056"/>
              <a:gd name="f8" fmla="val 186539"/>
              <a:gd name="f9" fmla="val 1305770"/>
              <a:gd name="f10" fmla="+- 0 0 -360"/>
              <a:gd name="f11" fmla="+- 0 0 -270"/>
              <a:gd name="f12" fmla="+- 0 0 -180"/>
              <a:gd name="f13" fmla="+- 0 0 -90"/>
              <a:gd name="f14" fmla="*/ f3 1 1492308"/>
              <a:gd name="f15" fmla="*/ f4 1 504056"/>
              <a:gd name="f16" fmla="+- f7 0 f5"/>
              <a:gd name="f17" fmla="+- f6 0 f5"/>
              <a:gd name="f18" fmla="*/ f10 f0 1"/>
              <a:gd name="f19" fmla="*/ f11 f0 1"/>
              <a:gd name="f20" fmla="*/ f12 f0 1"/>
              <a:gd name="f21" fmla="*/ f13 f0 1"/>
              <a:gd name="f22" fmla="*/ f17 1 1492308"/>
              <a:gd name="f23" fmla="*/ f16 1 504056"/>
              <a:gd name="f24" fmla="*/ f18 1 f2"/>
              <a:gd name="f25" fmla="*/ f19 1 f2"/>
              <a:gd name="f26" fmla="*/ f20 1 f2"/>
              <a:gd name="f27" fmla="*/ f21 1 f2"/>
              <a:gd name="f28" fmla="*/ 746154 1 f22"/>
              <a:gd name="f29" fmla="*/ 0 1 f23"/>
              <a:gd name="f30" fmla="*/ 0 1 f22"/>
              <a:gd name="f31" fmla="*/ 252028 1 f23"/>
              <a:gd name="f32" fmla="*/ 504056 1 f23"/>
              <a:gd name="f33" fmla="*/ 1492308 1 f22"/>
              <a:gd name="f34" fmla="*/ 186539 1 f22"/>
              <a:gd name="f35" fmla="*/ 1305770 1 f22"/>
              <a:gd name="f36" fmla="+- f24 0 f1"/>
              <a:gd name="f37" fmla="+- f25 0 f1"/>
              <a:gd name="f38" fmla="+- f26 0 f1"/>
              <a:gd name="f39" fmla="+- f27 0 f1"/>
              <a:gd name="f40" fmla="*/ f34 f14 1"/>
              <a:gd name="f41" fmla="*/ f35 f14 1"/>
              <a:gd name="f42" fmla="*/ f32 f15 1"/>
              <a:gd name="f43" fmla="*/ f29 f15 1"/>
              <a:gd name="f44" fmla="*/ f28 f14 1"/>
              <a:gd name="f45" fmla="*/ f30 f14 1"/>
              <a:gd name="f46" fmla="*/ f31 f15 1"/>
              <a:gd name="f47" fmla="*/ f33 f14 1"/>
            </a:gdLst>
            <a:ahLst/>
            <a:cxnLst>
              <a:cxn ang="3cd4">
                <a:pos x="hc" y="t"/>
              </a:cxn>
              <a:cxn ang="0">
                <a:pos x="r" y="vc"/>
              </a:cxn>
              <a:cxn ang="cd4">
                <a:pos x="hc" y="b"/>
              </a:cxn>
              <a:cxn ang="cd2">
                <a:pos x="l" y="vc"/>
              </a:cxn>
              <a:cxn ang="f36">
                <a:pos x="f44" y="f43"/>
              </a:cxn>
              <a:cxn ang="f37">
                <a:pos x="f45" y="f46"/>
              </a:cxn>
              <a:cxn ang="f38">
                <a:pos x="f44" y="f42"/>
              </a:cxn>
              <a:cxn ang="f39">
                <a:pos x="f47" y="f46"/>
              </a:cxn>
            </a:cxnLst>
            <a:rect l="f40" t="f43" r="f41" b="f42"/>
            <a:pathLst>
              <a:path w="1492308" h="504056" stroke="0">
                <a:moveTo>
                  <a:pt x="f5" y="f5"/>
                </a:moveTo>
                <a:lnTo>
                  <a:pt x="f6" y="f5"/>
                </a:lnTo>
                <a:lnTo>
                  <a:pt x="f6" y="f7"/>
                </a:lnTo>
                <a:lnTo>
                  <a:pt x="f5" y="f7"/>
                </a:lnTo>
                <a:close/>
              </a:path>
              <a:path w="1492308" h="504056" fill="none">
                <a:moveTo>
                  <a:pt x="f8" y="f5"/>
                </a:moveTo>
                <a:lnTo>
                  <a:pt x="f8" y="f7"/>
                </a:lnTo>
                <a:moveTo>
                  <a:pt x="f9" y="f5"/>
                </a:moveTo>
                <a:lnTo>
                  <a:pt x="f9" y="f7"/>
                </a:lnTo>
              </a:path>
              <a:path w="1492308" h="504056" fill="none">
                <a:moveTo>
                  <a:pt x="f5" y="f5"/>
                </a:moveTo>
                <a:lnTo>
                  <a:pt x="f6" y="f5"/>
                </a:lnTo>
                <a:lnTo>
                  <a:pt x="f6" y="f7"/>
                </a:lnTo>
                <a:lnTo>
                  <a:pt x="f5" y="f7"/>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Flowchart: Delay 17"/>
          <p:cNvSpPr/>
          <p:nvPr/>
        </p:nvSpPr>
        <p:spPr>
          <a:xfrm rot="5400013">
            <a:off x="5119185" y="1303331"/>
            <a:ext cx="637208" cy="36003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1" name="Flowchart: Delay 18"/>
          <p:cNvSpPr/>
          <p:nvPr/>
        </p:nvSpPr>
        <p:spPr>
          <a:xfrm rot="5400013">
            <a:off x="6171541" y="1349710"/>
            <a:ext cx="637208" cy="36003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2" name="Flowchart: Delay 19"/>
          <p:cNvSpPr/>
          <p:nvPr/>
        </p:nvSpPr>
        <p:spPr>
          <a:xfrm rot="5400013">
            <a:off x="7281768" y="1328112"/>
            <a:ext cx="637208" cy="36003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Flowchart: Predefined Process 20"/>
          <p:cNvSpPr/>
          <p:nvPr/>
        </p:nvSpPr>
        <p:spPr>
          <a:xfrm>
            <a:off x="6453789" y="4560972"/>
            <a:ext cx="1492309" cy="504053"/>
          </a:xfrm>
          <a:custGeom>
            <a:avLst/>
            <a:gdLst>
              <a:gd name="f0" fmla="val 10800000"/>
              <a:gd name="f1" fmla="val 5400000"/>
              <a:gd name="f2" fmla="val 180"/>
              <a:gd name="f3" fmla="val w"/>
              <a:gd name="f4" fmla="val h"/>
              <a:gd name="f5" fmla="val 0"/>
              <a:gd name="f6" fmla="val 1492308"/>
              <a:gd name="f7" fmla="val 504056"/>
              <a:gd name="f8" fmla="val 186539"/>
              <a:gd name="f9" fmla="val 1305770"/>
              <a:gd name="f10" fmla="+- 0 0 -360"/>
              <a:gd name="f11" fmla="+- 0 0 -270"/>
              <a:gd name="f12" fmla="+- 0 0 -180"/>
              <a:gd name="f13" fmla="+- 0 0 -90"/>
              <a:gd name="f14" fmla="*/ f3 1 1492308"/>
              <a:gd name="f15" fmla="*/ f4 1 504056"/>
              <a:gd name="f16" fmla="+- f7 0 f5"/>
              <a:gd name="f17" fmla="+- f6 0 f5"/>
              <a:gd name="f18" fmla="*/ f10 f0 1"/>
              <a:gd name="f19" fmla="*/ f11 f0 1"/>
              <a:gd name="f20" fmla="*/ f12 f0 1"/>
              <a:gd name="f21" fmla="*/ f13 f0 1"/>
              <a:gd name="f22" fmla="*/ f17 1 1492308"/>
              <a:gd name="f23" fmla="*/ f16 1 504056"/>
              <a:gd name="f24" fmla="*/ f18 1 f2"/>
              <a:gd name="f25" fmla="*/ f19 1 f2"/>
              <a:gd name="f26" fmla="*/ f20 1 f2"/>
              <a:gd name="f27" fmla="*/ f21 1 f2"/>
              <a:gd name="f28" fmla="*/ 746154 1 f22"/>
              <a:gd name="f29" fmla="*/ 0 1 f23"/>
              <a:gd name="f30" fmla="*/ 0 1 f22"/>
              <a:gd name="f31" fmla="*/ 252028 1 f23"/>
              <a:gd name="f32" fmla="*/ 504056 1 f23"/>
              <a:gd name="f33" fmla="*/ 1492308 1 f22"/>
              <a:gd name="f34" fmla="*/ 186539 1 f22"/>
              <a:gd name="f35" fmla="*/ 1305770 1 f22"/>
              <a:gd name="f36" fmla="+- f24 0 f1"/>
              <a:gd name="f37" fmla="+- f25 0 f1"/>
              <a:gd name="f38" fmla="+- f26 0 f1"/>
              <a:gd name="f39" fmla="+- f27 0 f1"/>
              <a:gd name="f40" fmla="*/ f34 f14 1"/>
              <a:gd name="f41" fmla="*/ f35 f14 1"/>
              <a:gd name="f42" fmla="*/ f32 f15 1"/>
              <a:gd name="f43" fmla="*/ f29 f15 1"/>
              <a:gd name="f44" fmla="*/ f28 f14 1"/>
              <a:gd name="f45" fmla="*/ f30 f14 1"/>
              <a:gd name="f46" fmla="*/ f31 f15 1"/>
              <a:gd name="f47" fmla="*/ f33 f14 1"/>
            </a:gdLst>
            <a:ahLst/>
            <a:cxnLst>
              <a:cxn ang="3cd4">
                <a:pos x="hc" y="t"/>
              </a:cxn>
              <a:cxn ang="0">
                <a:pos x="r" y="vc"/>
              </a:cxn>
              <a:cxn ang="cd4">
                <a:pos x="hc" y="b"/>
              </a:cxn>
              <a:cxn ang="cd2">
                <a:pos x="l" y="vc"/>
              </a:cxn>
              <a:cxn ang="f36">
                <a:pos x="f44" y="f43"/>
              </a:cxn>
              <a:cxn ang="f37">
                <a:pos x="f45" y="f46"/>
              </a:cxn>
              <a:cxn ang="f38">
                <a:pos x="f44" y="f42"/>
              </a:cxn>
              <a:cxn ang="f39">
                <a:pos x="f47" y="f46"/>
              </a:cxn>
            </a:cxnLst>
            <a:rect l="f40" t="f43" r="f41" b="f42"/>
            <a:pathLst>
              <a:path w="1492308" h="504056" stroke="0">
                <a:moveTo>
                  <a:pt x="f5" y="f5"/>
                </a:moveTo>
                <a:lnTo>
                  <a:pt x="f6" y="f5"/>
                </a:lnTo>
                <a:lnTo>
                  <a:pt x="f6" y="f7"/>
                </a:lnTo>
                <a:lnTo>
                  <a:pt x="f5" y="f7"/>
                </a:lnTo>
                <a:close/>
              </a:path>
              <a:path w="1492308" h="504056" fill="none">
                <a:moveTo>
                  <a:pt x="f8" y="f5"/>
                </a:moveTo>
                <a:lnTo>
                  <a:pt x="f8" y="f7"/>
                </a:lnTo>
                <a:moveTo>
                  <a:pt x="f9" y="f5"/>
                </a:moveTo>
                <a:lnTo>
                  <a:pt x="f9" y="f7"/>
                </a:lnTo>
              </a:path>
              <a:path w="1492308" h="504056" fill="none">
                <a:moveTo>
                  <a:pt x="f5" y="f5"/>
                </a:moveTo>
                <a:lnTo>
                  <a:pt x="f6" y="f5"/>
                </a:lnTo>
                <a:lnTo>
                  <a:pt x="f6" y="f7"/>
                </a:lnTo>
                <a:lnTo>
                  <a:pt x="f5" y="f7"/>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4" name="Flowchart: Predefined Process 21"/>
          <p:cNvSpPr/>
          <p:nvPr/>
        </p:nvSpPr>
        <p:spPr>
          <a:xfrm>
            <a:off x="4110959" y="4560972"/>
            <a:ext cx="1492309" cy="504053"/>
          </a:xfrm>
          <a:custGeom>
            <a:avLst/>
            <a:gdLst>
              <a:gd name="f0" fmla="val 10800000"/>
              <a:gd name="f1" fmla="val 5400000"/>
              <a:gd name="f2" fmla="val 180"/>
              <a:gd name="f3" fmla="val w"/>
              <a:gd name="f4" fmla="val h"/>
              <a:gd name="f5" fmla="val 0"/>
              <a:gd name="f6" fmla="val 1492308"/>
              <a:gd name="f7" fmla="val 504056"/>
              <a:gd name="f8" fmla="val 186539"/>
              <a:gd name="f9" fmla="val 1305770"/>
              <a:gd name="f10" fmla="+- 0 0 -360"/>
              <a:gd name="f11" fmla="+- 0 0 -270"/>
              <a:gd name="f12" fmla="+- 0 0 -180"/>
              <a:gd name="f13" fmla="+- 0 0 -90"/>
              <a:gd name="f14" fmla="*/ f3 1 1492308"/>
              <a:gd name="f15" fmla="*/ f4 1 504056"/>
              <a:gd name="f16" fmla="+- f7 0 f5"/>
              <a:gd name="f17" fmla="+- f6 0 f5"/>
              <a:gd name="f18" fmla="*/ f10 f0 1"/>
              <a:gd name="f19" fmla="*/ f11 f0 1"/>
              <a:gd name="f20" fmla="*/ f12 f0 1"/>
              <a:gd name="f21" fmla="*/ f13 f0 1"/>
              <a:gd name="f22" fmla="*/ f17 1 1492308"/>
              <a:gd name="f23" fmla="*/ f16 1 504056"/>
              <a:gd name="f24" fmla="*/ f18 1 f2"/>
              <a:gd name="f25" fmla="*/ f19 1 f2"/>
              <a:gd name="f26" fmla="*/ f20 1 f2"/>
              <a:gd name="f27" fmla="*/ f21 1 f2"/>
              <a:gd name="f28" fmla="*/ 746154 1 f22"/>
              <a:gd name="f29" fmla="*/ 0 1 f23"/>
              <a:gd name="f30" fmla="*/ 0 1 f22"/>
              <a:gd name="f31" fmla="*/ 252028 1 f23"/>
              <a:gd name="f32" fmla="*/ 504056 1 f23"/>
              <a:gd name="f33" fmla="*/ 1492308 1 f22"/>
              <a:gd name="f34" fmla="*/ 186539 1 f22"/>
              <a:gd name="f35" fmla="*/ 1305770 1 f22"/>
              <a:gd name="f36" fmla="+- f24 0 f1"/>
              <a:gd name="f37" fmla="+- f25 0 f1"/>
              <a:gd name="f38" fmla="+- f26 0 f1"/>
              <a:gd name="f39" fmla="+- f27 0 f1"/>
              <a:gd name="f40" fmla="*/ f34 f14 1"/>
              <a:gd name="f41" fmla="*/ f35 f14 1"/>
              <a:gd name="f42" fmla="*/ f32 f15 1"/>
              <a:gd name="f43" fmla="*/ f29 f15 1"/>
              <a:gd name="f44" fmla="*/ f28 f14 1"/>
              <a:gd name="f45" fmla="*/ f30 f14 1"/>
              <a:gd name="f46" fmla="*/ f31 f15 1"/>
              <a:gd name="f47" fmla="*/ f33 f14 1"/>
            </a:gdLst>
            <a:ahLst/>
            <a:cxnLst>
              <a:cxn ang="3cd4">
                <a:pos x="hc" y="t"/>
              </a:cxn>
              <a:cxn ang="0">
                <a:pos x="r" y="vc"/>
              </a:cxn>
              <a:cxn ang="cd4">
                <a:pos x="hc" y="b"/>
              </a:cxn>
              <a:cxn ang="cd2">
                <a:pos x="l" y="vc"/>
              </a:cxn>
              <a:cxn ang="f36">
                <a:pos x="f44" y="f43"/>
              </a:cxn>
              <a:cxn ang="f37">
                <a:pos x="f45" y="f46"/>
              </a:cxn>
              <a:cxn ang="f38">
                <a:pos x="f44" y="f42"/>
              </a:cxn>
              <a:cxn ang="f39">
                <a:pos x="f47" y="f46"/>
              </a:cxn>
            </a:cxnLst>
            <a:rect l="f40" t="f43" r="f41" b="f42"/>
            <a:pathLst>
              <a:path w="1492308" h="504056" stroke="0">
                <a:moveTo>
                  <a:pt x="f5" y="f5"/>
                </a:moveTo>
                <a:lnTo>
                  <a:pt x="f6" y="f5"/>
                </a:lnTo>
                <a:lnTo>
                  <a:pt x="f6" y="f7"/>
                </a:lnTo>
                <a:lnTo>
                  <a:pt x="f5" y="f7"/>
                </a:lnTo>
                <a:close/>
              </a:path>
              <a:path w="1492308" h="504056" fill="none">
                <a:moveTo>
                  <a:pt x="f8" y="f5"/>
                </a:moveTo>
                <a:lnTo>
                  <a:pt x="f8" y="f7"/>
                </a:lnTo>
                <a:moveTo>
                  <a:pt x="f9" y="f5"/>
                </a:moveTo>
                <a:lnTo>
                  <a:pt x="f9" y="f7"/>
                </a:lnTo>
              </a:path>
              <a:path w="1492308" h="504056" fill="none">
                <a:moveTo>
                  <a:pt x="f5" y="f5"/>
                </a:moveTo>
                <a:lnTo>
                  <a:pt x="f6" y="f5"/>
                </a:lnTo>
                <a:lnTo>
                  <a:pt x="f6" y="f7"/>
                </a:lnTo>
                <a:lnTo>
                  <a:pt x="f5" y="f7"/>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5" name="Flowchart: Delay 22"/>
          <p:cNvSpPr/>
          <p:nvPr/>
        </p:nvSpPr>
        <p:spPr>
          <a:xfrm rot="5400013">
            <a:off x="1327654" y="1322560"/>
            <a:ext cx="1035731" cy="720080"/>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16" name="Elbow Connector 24"/>
          <p:cNvCxnSpPr/>
          <p:nvPr/>
        </p:nvCxnSpPr>
        <p:spPr>
          <a:xfrm rot="16199987" flipH="1">
            <a:off x="887352" y="2095375"/>
            <a:ext cx="1196519" cy="1460031"/>
          </a:xfrm>
          <a:prstGeom prst="bentConnector3">
            <a:avLst>
              <a:gd name="adj1" fmla="val 100948"/>
            </a:avLst>
          </a:prstGeom>
          <a:noFill/>
          <a:ln w="9528">
            <a:solidFill>
              <a:srgbClr val="4A7EBB"/>
            </a:solidFill>
            <a:prstDash val="solid"/>
          </a:ln>
        </p:spPr>
      </p:cxnSp>
      <p:cxnSp>
        <p:nvCxnSpPr>
          <p:cNvPr id="17" name="Elbow Connector 28"/>
          <p:cNvCxnSpPr>
            <a:stCxn id="15" idx="1"/>
            <a:endCxn id="4" idx="3"/>
          </p:cNvCxnSpPr>
          <p:nvPr/>
        </p:nvCxnSpPr>
        <p:spPr>
          <a:xfrm rot="16200000" flipH="1">
            <a:off x="1498382" y="2547601"/>
            <a:ext cx="1064354" cy="370082"/>
          </a:xfrm>
          <a:prstGeom prst="bentConnector2">
            <a:avLst/>
          </a:prstGeom>
          <a:noFill/>
          <a:ln w="9528">
            <a:solidFill>
              <a:srgbClr val="4A7EBB"/>
            </a:solidFill>
            <a:prstDash val="solid"/>
          </a:ln>
        </p:spPr>
      </p:cxnSp>
      <p:cxnSp>
        <p:nvCxnSpPr>
          <p:cNvPr id="18" name="Elbow Connector 40"/>
          <p:cNvCxnSpPr>
            <a:stCxn id="6" idx="3"/>
          </p:cNvCxnSpPr>
          <p:nvPr/>
        </p:nvCxnSpPr>
        <p:spPr>
          <a:xfrm rot="5400013">
            <a:off x="1993126" y="2263003"/>
            <a:ext cx="1075326" cy="688809"/>
          </a:xfrm>
          <a:prstGeom prst="bentConnector3">
            <a:avLst/>
          </a:prstGeom>
          <a:noFill/>
          <a:ln w="9528">
            <a:solidFill>
              <a:srgbClr val="4A7EBB"/>
            </a:solidFill>
            <a:prstDash val="solid"/>
          </a:ln>
        </p:spPr>
      </p:cxnSp>
      <p:cxnSp>
        <p:nvCxnSpPr>
          <p:cNvPr id="19" name="Elbow Connector 43"/>
          <p:cNvCxnSpPr>
            <a:endCxn id="7" idx="4"/>
          </p:cNvCxnSpPr>
          <p:nvPr/>
        </p:nvCxnSpPr>
        <p:spPr>
          <a:xfrm rot="5400013" flipH="1" flipV="1">
            <a:off x="3179770" y="1584591"/>
            <a:ext cx="1987128" cy="869292"/>
          </a:xfrm>
          <a:prstGeom prst="bentConnector3">
            <a:avLst>
              <a:gd name="adj1" fmla="val 102475"/>
            </a:avLst>
          </a:prstGeom>
          <a:noFill/>
          <a:ln w="9528">
            <a:solidFill>
              <a:srgbClr val="4A7EBB"/>
            </a:solidFill>
            <a:prstDash val="solid"/>
          </a:ln>
        </p:spPr>
      </p:cxnSp>
      <p:cxnSp>
        <p:nvCxnSpPr>
          <p:cNvPr id="20" name="Elbow Connector 47"/>
          <p:cNvCxnSpPr/>
          <p:nvPr/>
        </p:nvCxnSpPr>
        <p:spPr>
          <a:xfrm flipV="1">
            <a:off x="4860026" y="3407831"/>
            <a:ext cx="2376270" cy="582985"/>
          </a:xfrm>
          <a:prstGeom prst="bentConnector3">
            <a:avLst/>
          </a:prstGeom>
          <a:noFill/>
          <a:ln w="9528">
            <a:solidFill>
              <a:srgbClr val="4A7EBB"/>
            </a:solidFill>
            <a:prstDash val="solid"/>
          </a:ln>
        </p:spPr>
      </p:cxnSp>
      <p:cxnSp>
        <p:nvCxnSpPr>
          <p:cNvPr id="21" name="Elbow Connector 49"/>
          <p:cNvCxnSpPr>
            <a:endCxn id="10" idx="1"/>
          </p:cNvCxnSpPr>
          <p:nvPr/>
        </p:nvCxnSpPr>
        <p:spPr>
          <a:xfrm rot="10799991">
            <a:off x="5437789" y="1801925"/>
            <a:ext cx="1798497" cy="1462867"/>
          </a:xfrm>
          <a:prstGeom prst="bentConnector3">
            <a:avLst>
              <a:gd name="adj1" fmla="val 67839"/>
            </a:avLst>
          </a:prstGeom>
          <a:noFill/>
          <a:ln w="9528">
            <a:solidFill>
              <a:srgbClr val="4A7EBB"/>
            </a:solidFill>
            <a:prstDash val="solid"/>
          </a:ln>
        </p:spPr>
      </p:cxnSp>
      <p:cxnSp>
        <p:nvCxnSpPr>
          <p:cNvPr id="22" name="Elbow Connector 51"/>
          <p:cNvCxnSpPr>
            <a:stCxn id="9" idx="3"/>
            <a:endCxn id="11" idx="1"/>
          </p:cNvCxnSpPr>
          <p:nvPr/>
        </p:nvCxnSpPr>
        <p:spPr>
          <a:xfrm rot="10800000">
            <a:off x="6490144" y="1848331"/>
            <a:ext cx="746153" cy="1316864"/>
          </a:xfrm>
          <a:prstGeom prst="bentConnector2">
            <a:avLst/>
          </a:prstGeom>
          <a:noFill/>
          <a:ln w="9528">
            <a:solidFill>
              <a:srgbClr val="4A7EBB"/>
            </a:solidFill>
            <a:prstDash val="solid"/>
          </a:ln>
        </p:spPr>
      </p:cxnSp>
      <p:cxnSp>
        <p:nvCxnSpPr>
          <p:cNvPr id="23" name="Elbow Connector 62"/>
          <p:cNvCxnSpPr/>
          <p:nvPr/>
        </p:nvCxnSpPr>
        <p:spPr>
          <a:xfrm rot="5400013" flipH="1" flipV="1">
            <a:off x="6825292" y="2212930"/>
            <a:ext cx="1186069" cy="364077"/>
          </a:xfrm>
          <a:prstGeom prst="bentConnector3">
            <a:avLst/>
          </a:prstGeom>
          <a:noFill/>
          <a:ln w="9528">
            <a:solidFill>
              <a:srgbClr val="4A7EBB"/>
            </a:solidFill>
            <a:prstDash val="solid"/>
          </a:ln>
        </p:spPr>
      </p:cxnSp>
      <p:cxnSp>
        <p:nvCxnSpPr>
          <p:cNvPr id="24" name="Elbow Connector 65"/>
          <p:cNvCxnSpPr>
            <a:stCxn id="9" idx="1"/>
          </p:cNvCxnSpPr>
          <p:nvPr/>
        </p:nvCxnSpPr>
        <p:spPr>
          <a:xfrm flipH="1">
            <a:off x="7958736" y="3165195"/>
            <a:ext cx="769870" cy="1616019"/>
          </a:xfrm>
          <a:prstGeom prst="bentConnector3">
            <a:avLst>
              <a:gd name="adj1" fmla="val -8345"/>
            </a:avLst>
          </a:prstGeom>
          <a:noFill/>
          <a:ln w="9528">
            <a:solidFill>
              <a:srgbClr val="4A7EBB"/>
            </a:solidFill>
            <a:prstDash val="solid"/>
          </a:ln>
        </p:spPr>
      </p:cxnSp>
      <p:sp>
        <p:nvSpPr>
          <p:cNvPr id="25" name="Flowchart: Delay 69"/>
          <p:cNvSpPr/>
          <p:nvPr/>
        </p:nvSpPr>
        <p:spPr>
          <a:xfrm rot="16200004">
            <a:off x="8280335" y="5599744"/>
            <a:ext cx="1080116" cy="173114"/>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26" name="Elbow Connector 71"/>
          <p:cNvCxnSpPr>
            <a:endCxn id="25" idx="1"/>
          </p:cNvCxnSpPr>
          <p:nvPr/>
        </p:nvCxnSpPr>
        <p:spPr>
          <a:xfrm>
            <a:off x="7982446" y="4987613"/>
            <a:ext cx="837947" cy="158721"/>
          </a:xfrm>
          <a:prstGeom prst="bentConnector3">
            <a:avLst>
              <a:gd name="adj1" fmla="val 101690"/>
            </a:avLst>
          </a:prstGeom>
          <a:noFill/>
          <a:ln w="9528">
            <a:solidFill>
              <a:srgbClr val="4A7EBB"/>
            </a:solidFill>
            <a:prstDash val="solid"/>
          </a:ln>
        </p:spPr>
      </p:cxnSp>
      <p:cxnSp>
        <p:nvCxnSpPr>
          <p:cNvPr id="27" name="Elbow Connector 73"/>
          <p:cNvCxnSpPr>
            <a:stCxn id="13" idx="3"/>
            <a:endCxn id="14" idx="1"/>
          </p:cNvCxnSpPr>
          <p:nvPr/>
        </p:nvCxnSpPr>
        <p:spPr>
          <a:xfrm rot="10800000">
            <a:off x="5603269" y="4812999"/>
            <a:ext cx="850521" cy="12700"/>
          </a:xfrm>
          <a:prstGeom prst="bentConnector3">
            <a:avLst/>
          </a:prstGeom>
          <a:noFill/>
          <a:ln w="9528">
            <a:solidFill>
              <a:srgbClr val="4A7EBB"/>
            </a:solidFill>
            <a:prstDash val="solid"/>
          </a:ln>
        </p:spPr>
      </p:cxnSp>
      <p:cxnSp>
        <p:nvCxnSpPr>
          <p:cNvPr id="28" name="Elbow Connector 75"/>
          <p:cNvCxnSpPr>
            <a:stCxn id="14" idx="3"/>
            <a:endCxn id="3" idx="3"/>
          </p:cNvCxnSpPr>
          <p:nvPr/>
        </p:nvCxnSpPr>
        <p:spPr>
          <a:xfrm rot="10800000" flipV="1">
            <a:off x="2428487" y="4812999"/>
            <a:ext cx="1682472" cy="355528"/>
          </a:xfrm>
          <a:prstGeom prst="bentConnector2">
            <a:avLst/>
          </a:prstGeom>
          <a:noFill/>
          <a:ln w="9528">
            <a:solidFill>
              <a:srgbClr val="4A7EBB"/>
            </a:solidFill>
            <a:prstDash val="solid"/>
          </a:ln>
        </p:spPr>
      </p:cxnSp>
      <p:sp>
        <p:nvSpPr>
          <p:cNvPr id="29" name="TextBox 28"/>
          <p:cNvSpPr txBox="1"/>
          <p:nvPr/>
        </p:nvSpPr>
        <p:spPr>
          <a:xfrm>
            <a:off x="0" y="1554132"/>
            <a:ext cx="1440161"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Substrate solution Feed</a:t>
            </a:r>
          </a:p>
        </p:txBody>
      </p:sp>
      <p:sp>
        <p:nvSpPr>
          <p:cNvPr id="30" name="TextBox 29"/>
          <p:cNvSpPr txBox="1"/>
          <p:nvPr/>
        </p:nvSpPr>
        <p:spPr>
          <a:xfrm>
            <a:off x="1133215" y="1206559"/>
            <a:ext cx="1424808"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CDI solution feed</a:t>
            </a:r>
          </a:p>
        </p:txBody>
      </p:sp>
      <p:sp>
        <p:nvSpPr>
          <p:cNvPr id="31" name="TextBox 30"/>
          <p:cNvSpPr txBox="1"/>
          <p:nvPr/>
        </p:nvSpPr>
        <p:spPr>
          <a:xfrm>
            <a:off x="2816873" y="1184970"/>
            <a:ext cx="1238682"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H</a:t>
            </a:r>
            <a:r>
              <a:rPr lang="en-GB" sz="1800" b="0" i="0" u="none" strike="noStrike" kern="1200" cap="none" spc="0" baseline="-25000">
                <a:solidFill>
                  <a:srgbClr val="000000"/>
                </a:solidFill>
                <a:uFillTx/>
                <a:latin typeface="Calibri"/>
              </a:rPr>
              <a:t>2</a:t>
            </a:r>
            <a:r>
              <a:rPr lang="en-GB" sz="1800" b="0" i="0" u="none" strike="noStrike" kern="1200" cap="none" spc="0" baseline="0">
                <a:solidFill>
                  <a:srgbClr val="000000"/>
                </a:solidFill>
                <a:uFillTx/>
                <a:latin typeface="Calibri"/>
              </a:rPr>
              <a:t>S gas feed</a:t>
            </a:r>
          </a:p>
        </p:txBody>
      </p:sp>
      <p:sp>
        <p:nvSpPr>
          <p:cNvPr id="32" name="TextBox 31"/>
          <p:cNvSpPr txBox="1"/>
          <p:nvPr/>
        </p:nvSpPr>
        <p:spPr>
          <a:xfrm>
            <a:off x="2068546" y="3663150"/>
            <a:ext cx="170832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Stage 1 reactor</a:t>
            </a:r>
          </a:p>
        </p:txBody>
      </p:sp>
      <p:sp>
        <p:nvSpPr>
          <p:cNvPr id="33" name="TextBox 44"/>
          <p:cNvSpPr txBox="1"/>
          <p:nvPr/>
        </p:nvSpPr>
        <p:spPr>
          <a:xfrm>
            <a:off x="4939716" y="1985912"/>
            <a:ext cx="1026121"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Pyridine feed </a:t>
            </a:r>
          </a:p>
        </p:txBody>
      </p:sp>
      <p:sp>
        <p:nvSpPr>
          <p:cNvPr id="34" name="TextBox 47"/>
          <p:cNvSpPr txBox="1"/>
          <p:nvPr/>
        </p:nvSpPr>
        <p:spPr>
          <a:xfrm>
            <a:off x="3738707" y="2604723"/>
            <a:ext cx="2016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Degassing Column</a:t>
            </a:r>
          </a:p>
        </p:txBody>
      </p:sp>
      <p:sp>
        <p:nvSpPr>
          <p:cNvPr id="35" name="TextBox 48"/>
          <p:cNvSpPr txBox="1"/>
          <p:nvPr/>
        </p:nvSpPr>
        <p:spPr>
          <a:xfrm>
            <a:off x="5965838" y="1985912"/>
            <a:ext cx="1126440" cy="923333"/>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Propionic anhydride feed</a:t>
            </a:r>
          </a:p>
        </p:txBody>
      </p:sp>
      <p:sp>
        <p:nvSpPr>
          <p:cNvPr id="36" name="TextBox 49"/>
          <p:cNvSpPr txBox="1"/>
          <p:nvPr/>
        </p:nvSpPr>
        <p:spPr>
          <a:xfrm>
            <a:off x="4113876" y="3554227"/>
            <a:ext cx="1099812"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Buffer pot</a:t>
            </a:r>
          </a:p>
        </p:txBody>
      </p:sp>
      <p:sp>
        <p:nvSpPr>
          <p:cNvPr id="37" name="TextBox 51"/>
          <p:cNvSpPr txBox="1"/>
          <p:nvPr/>
        </p:nvSpPr>
        <p:spPr>
          <a:xfrm>
            <a:off x="7500009" y="1453923"/>
            <a:ext cx="1512170"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Diethylamine feed</a:t>
            </a:r>
          </a:p>
        </p:txBody>
      </p:sp>
      <p:sp>
        <p:nvSpPr>
          <p:cNvPr id="38" name="TextBox 52"/>
          <p:cNvSpPr txBox="1"/>
          <p:nvPr/>
        </p:nvSpPr>
        <p:spPr>
          <a:xfrm>
            <a:off x="7002575" y="3533351"/>
            <a:ext cx="1731260"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Stage 2 reactor</a:t>
            </a:r>
          </a:p>
        </p:txBody>
      </p:sp>
      <p:sp>
        <p:nvSpPr>
          <p:cNvPr id="39" name="TextBox 40"/>
          <p:cNvSpPr txBox="1"/>
          <p:nvPr/>
        </p:nvSpPr>
        <p:spPr>
          <a:xfrm>
            <a:off x="2766297" y="258061"/>
            <a:ext cx="3794970"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Process Schematic</a:t>
            </a:r>
          </a:p>
        </p:txBody>
      </p:sp>
      <p:sp>
        <p:nvSpPr>
          <p:cNvPr id="40" name="TextBox 42"/>
          <p:cNvSpPr txBox="1"/>
          <p:nvPr/>
        </p:nvSpPr>
        <p:spPr>
          <a:xfrm>
            <a:off x="6453789" y="5317062"/>
            <a:ext cx="179026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Stage3 Reactor1</a:t>
            </a:r>
          </a:p>
        </p:txBody>
      </p:sp>
      <p:sp>
        <p:nvSpPr>
          <p:cNvPr id="41" name="TextBox 43"/>
          <p:cNvSpPr txBox="1"/>
          <p:nvPr/>
        </p:nvSpPr>
        <p:spPr>
          <a:xfrm>
            <a:off x="3961976" y="5309417"/>
            <a:ext cx="179026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Stage3 Reactor2</a:t>
            </a:r>
          </a:p>
        </p:txBody>
      </p:sp>
      <p:sp>
        <p:nvSpPr>
          <p:cNvPr id="42" name="TextBox 44"/>
          <p:cNvSpPr txBox="1"/>
          <p:nvPr/>
        </p:nvSpPr>
        <p:spPr>
          <a:xfrm>
            <a:off x="720080" y="5309417"/>
            <a:ext cx="1125525"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Collection Pot</a:t>
            </a:r>
          </a:p>
        </p:txBody>
      </p:sp>
      <p:pic>
        <p:nvPicPr>
          <p:cNvPr id="43" name="Picture 2"/>
          <p:cNvPicPr>
            <a:picLocks noChangeAspect="1"/>
          </p:cNvPicPr>
          <p:nvPr/>
        </p:nvPicPr>
        <p:blipFill>
          <a:blip r:embed="rId5"/>
          <a:srcRect/>
          <a:stretch>
            <a:fillRect/>
          </a:stretch>
        </p:blipFill>
        <p:spPr>
          <a:xfrm>
            <a:off x="5022076" y="5686397"/>
            <a:ext cx="2971800" cy="857250"/>
          </a:xfrm>
          <a:prstGeom prst="rect">
            <a:avLst/>
          </a:prstGeom>
          <a:noFill/>
          <a:ln>
            <a:noFill/>
          </a:ln>
        </p:spPr>
      </p:pic>
      <p:sp>
        <p:nvSpPr>
          <p:cNvPr id="44" name="TextBox 54"/>
          <p:cNvSpPr txBox="1"/>
          <p:nvPr/>
        </p:nvSpPr>
        <p:spPr>
          <a:xfrm>
            <a:off x="7807878" y="5805260"/>
            <a:ext cx="1128232"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BFM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feed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ext Placeholder 11"/>
          <p:cNvSpPr txBox="1">
            <a:spLocks noGrp="1"/>
          </p:cNvSpPr>
          <p:nvPr>
            <p:ph idx="1"/>
          </p:nvPr>
        </p:nvSpPr>
        <p:spPr>
          <a:xfrm>
            <a:off x="5076053" y="1296664"/>
            <a:ext cx="3178692" cy="372782"/>
          </a:xfrm>
        </p:spPr>
        <p:txBody>
          <a:bodyPr anchor="b"/>
          <a:lstStyle/>
          <a:p>
            <a:pPr marL="0" lvl="0" indent="0">
              <a:buNone/>
            </a:pPr>
            <a:r>
              <a:rPr lang="en-GB" b="1"/>
              <a:t>Against</a:t>
            </a:r>
          </a:p>
        </p:txBody>
      </p:sp>
      <p:sp>
        <p:nvSpPr>
          <p:cNvPr id="3" name="Title 1"/>
          <p:cNvSpPr txBox="1">
            <a:spLocks noGrp="1"/>
          </p:cNvSpPr>
          <p:nvPr>
            <p:ph type="title"/>
          </p:nvPr>
        </p:nvSpPr>
        <p:spPr/>
        <p:txBody>
          <a:bodyPr/>
          <a:lstStyle/>
          <a:p>
            <a:pPr lvl="0"/>
            <a:r>
              <a:rPr lang="en-GB"/>
              <a:t>Telescoped Processes</a:t>
            </a:r>
          </a:p>
        </p:txBody>
      </p:sp>
      <p:sp>
        <p:nvSpPr>
          <p:cNvPr id="4" name="Content Placeholder 12"/>
          <p:cNvSpPr txBox="1">
            <a:spLocks noGrp="1"/>
          </p:cNvSpPr>
          <p:nvPr>
            <p:ph type="body" idx="4294967295"/>
          </p:nvPr>
        </p:nvSpPr>
        <p:spPr>
          <a:xfrm>
            <a:off x="4801340" y="1796137"/>
            <a:ext cx="4038603" cy="4525959"/>
          </a:xfrm>
        </p:spPr>
        <p:txBody>
          <a:bodyPr/>
          <a:lstStyle/>
          <a:p>
            <a:pPr lvl="0">
              <a:lnSpc>
                <a:spcPct val="90000"/>
              </a:lnSpc>
            </a:pPr>
            <a:r>
              <a:rPr lang="en-GB" sz="2200"/>
              <a:t>Complex from process instructions and operator point of view.</a:t>
            </a:r>
          </a:p>
          <a:p>
            <a:pPr lvl="0">
              <a:lnSpc>
                <a:spcPct val="90000"/>
              </a:lnSpc>
            </a:pPr>
            <a:r>
              <a:rPr lang="en-GB" sz="2200"/>
              <a:t>Increased risk of maloperation.</a:t>
            </a:r>
          </a:p>
          <a:p>
            <a:pPr lvl="0">
              <a:lnSpc>
                <a:spcPct val="90000"/>
              </a:lnSpc>
            </a:pPr>
            <a:r>
              <a:rPr lang="en-GB" sz="2200"/>
              <a:t>Probably require in process checks.</a:t>
            </a:r>
          </a:p>
          <a:p>
            <a:pPr lvl="0">
              <a:lnSpc>
                <a:spcPct val="90000"/>
              </a:lnSpc>
            </a:pPr>
            <a:r>
              <a:rPr lang="en-GB" sz="2200"/>
              <a:t>Cause of process  failure difficult to identify</a:t>
            </a:r>
          </a:p>
          <a:p>
            <a:pPr lvl="0">
              <a:lnSpc>
                <a:spcPct val="90000"/>
              </a:lnSpc>
            </a:pPr>
            <a:r>
              <a:rPr lang="en-GB" sz="2200"/>
              <a:t>Need cleaning verification between batches</a:t>
            </a:r>
          </a:p>
        </p:txBody>
      </p:sp>
      <p:pic>
        <p:nvPicPr>
          <p:cNvPr id="5" name="Picture 2"/>
          <p:cNvPicPr>
            <a:picLocks noChangeAspect="1"/>
          </p:cNvPicPr>
          <p:nvPr/>
        </p:nvPicPr>
        <p:blipFill>
          <a:blip r:embed="rId3"/>
          <a:srcRect/>
          <a:stretch>
            <a:fillRect/>
          </a:stretch>
        </p:blipFill>
        <p:spPr>
          <a:xfrm>
            <a:off x="5868143" y="5877269"/>
            <a:ext cx="2971800" cy="857250"/>
          </a:xfrm>
          <a:prstGeom prst="rect">
            <a:avLst/>
          </a:prstGeom>
          <a:noFill/>
          <a:ln>
            <a:noFill/>
          </a:ln>
        </p:spPr>
      </p:pic>
      <p:sp>
        <p:nvSpPr>
          <p:cNvPr id="6" name="TextBox 10"/>
          <p:cNvSpPr txBox="1"/>
          <p:nvPr/>
        </p:nvSpPr>
        <p:spPr>
          <a:xfrm>
            <a:off x="611559" y="1412775"/>
            <a:ext cx="1800197" cy="52321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700" b="1" i="0" u="none" strike="noStrike" kern="1200" cap="none" spc="0" baseline="0">
                <a:solidFill>
                  <a:srgbClr val="000000"/>
                </a:solidFill>
                <a:uFillTx/>
                <a:latin typeface="Lucida Sans Unicode" pitchFamily="34"/>
                <a:cs typeface="Lucida Sans Unicode" pitchFamily="34"/>
              </a:rPr>
              <a:t>For</a:t>
            </a:r>
          </a:p>
        </p:txBody>
      </p:sp>
      <p:sp>
        <p:nvSpPr>
          <p:cNvPr id="7" name="TextBox 13"/>
          <p:cNvSpPr txBox="1"/>
          <p:nvPr/>
        </p:nvSpPr>
        <p:spPr>
          <a:xfrm>
            <a:off x="827586" y="1924135"/>
            <a:ext cx="3384377" cy="1446553"/>
          </a:xfrm>
          <a:prstGeom prst="rect">
            <a:avLst/>
          </a:prstGeom>
          <a:noFill/>
          <a:ln>
            <a:noFill/>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Lucida Sans Unicode" pitchFamily="34"/>
                <a:cs typeface="Lucida Sans Unicode" pitchFamily="34"/>
              </a:rPr>
              <a:t>Reduced number of vessels used.</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Lucida Sans Unicode" pitchFamily="34"/>
                <a:cs typeface="Lucida Sans Unicode" pitchFamily="34"/>
              </a:rPr>
              <a:t>Reasonable process velocity.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Telescoped vs multistage flow</a:t>
            </a:r>
          </a:p>
        </p:txBody>
      </p:sp>
      <p:sp>
        <p:nvSpPr>
          <p:cNvPr id="3" name="Text Placeholder 2"/>
          <p:cNvSpPr txBox="1">
            <a:spLocks noGrp="1"/>
          </p:cNvSpPr>
          <p:nvPr>
            <p:ph type="body" idx="1"/>
          </p:nvPr>
        </p:nvSpPr>
        <p:spPr/>
        <p:txBody>
          <a:bodyPr/>
          <a:lstStyle/>
          <a:p>
            <a:pPr lvl="0"/>
            <a:r>
              <a:rPr lang="en-GB"/>
              <a:t>Telescoped</a:t>
            </a:r>
          </a:p>
        </p:txBody>
      </p:sp>
      <p:sp>
        <p:nvSpPr>
          <p:cNvPr id="4" name="Text Placeholder 3"/>
          <p:cNvSpPr txBox="1">
            <a:spLocks noGrp="1"/>
          </p:cNvSpPr>
          <p:nvPr>
            <p:ph type="body" idx="3"/>
          </p:nvPr>
        </p:nvSpPr>
        <p:spPr/>
        <p:txBody>
          <a:bodyPr/>
          <a:lstStyle/>
          <a:p>
            <a:pPr lvl="0"/>
            <a:r>
              <a:rPr lang="en-GB"/>
              <a:t>Multi stage flow</a:t>
            </a:r>
          </a:p>
        </p:txBody>
      </p:sp>
      <p:sp>
        <p:nvSpPr>
          <p:cNvPr id="5" name="Content Placeholder 4"/>
          <p:cNvSpPr txBox="1">
            <a:spLocks noGrp="1"/>
          </p:cNvSpPr>
          <p:nvPr>
            <p:ph idx="2"/>
          </p:nvPr>
        </p:nvSpPr>
        <p:spPr/>
        <p:txBody>
          <a:bodyPr/>
          <a:lstStyle/>
          <a:p>
            <a:pPr lvl="0"/>
            <a:r>
              <a:rPr lang="en-GB"/>
              <a:t>Able to run in process checks and take corrective action eg stir for longer add more reagent prior to moving to next step.</a:t>
            </a:r>
          </a:p>
        </p:txBody>
      </p:sp>
      <p:sp>
        <p:nvSpPr>
          <p:cNvPr id="6" name="Content Placeholder 5"/>
          <p:cNvSpPr txBox="1">
            <a:spLocks noGrp="1"/>
          </p:cNvSpPr>
          <p:nvPr>
            <p:ph idx="4"/>
          </p:nvPr>
        </p:nvSpPr>
        <p:spPr/>
        <p:txBody>
          <a:bodyPr/>
          <a:lstStyle/>
          <a:p>
            <a:pPr lvl="0"/>
            <a:r>
              <a:rPr lang="en-GB"/>
              <a:t>Process can be monitored continuously but unable to correct material that has already moved on. Each step is segregated stage 1 reactor never sees stage 3 so less risk of contamination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Content Placeholder 2"/>
          <p:cNvSpPr txBox="1">
            <a:spLocks noGrp="1"/>
          </p:cNvSpPr>
          <p:nvPr>
            <p:ph idx="1"/>
          </p:nvPr>
        </p:nvSpPr>
        <p:spPr/>
        <p:txBody>
          <a:bodyPr/>
          <a:lstStyle/>
          <a:p>
            <a:pPr lvl="0"/>
            <a:r>
              <a:rPr lang="en-GB"/>
              <a:t>Enables difficult to scale processes.</a:t>
            </a:r>
          </a:p>
          <a:p>
            <a:pPr lvl="0"/>
            <a:r>
              <a:rPr lang="en-GB"/>
              <a:t>Process control can be very stable.</a:t>
            </a:r>
          </a:p>
          <a:p>
            <a:pPr lvl="0"/>
            <a:r>
              <a:rPr lang="en-GB"/>
              <a:t>Amenable to real time monitoring.</a:t>
            </a:r>
          </a:p>
          <a:p>
            <a:pPr lvl="0"/>
            <a:r>
              <a:rPr lang="en-GB"/>
              <a:t>Process velocity: less inventory in warehouses.</a:t>
            </a:r>
          </a:p>
          <a:p>
            <a:pPr lvl="0"/>
            <a:r>
              <a:rPr lang="en-GB"/>
              <a:t>Equipment footprint.</a:t>
            </a:r>
          </a:p>
        </p:txBody>
      </p:sp>
      <p:sp>
        <p:nvSpPr>
          <p:cNvPr id="3" name="Title 1"/>
          <p:cNvSpPr txBox="1">
            <a:spLocks noGrp="1"/>
          </p:cNvSpPr>
          <p:nvPr>
            <p:ph type="title"/>
          </p:nvPr>
        </p:nvSpPr>
        <p:spPr/>
        <p:txBody>
          <a:bodyPr/>
          <a:lstStyle/>
          <a:p>
            <a:pPr lvl="0"/>
            <a:r>
              <a:rPr lang="en-GB"/>
              <a:t>Why Flow</a:t>
            </a:r>
          </a:p>
        </p:txBody>
      </p:sp>
      <p:pic>
        <p:nvPicPr>
          <p:cNvPr id="4" name="Picture 2"/>
          <p:cNvPicPr>
            <a:picLocks noChangeAspect="1"/>
          </p:cNvPicPr>
          <p:nvPr/>
        </p:nvPicPr>
        <p:blipFill>
          <a:blip r:embed="rId3"/>
          <a:srcRect/>
          <a:stretch>
            <a:fillRect/>
          </a:stretch>
        </p:blipFill>
        <p:spPr>
          <a:xfrm>
            <a:off x="6012161" y="5661251"/>
            <a:ext cx="2971800" cy="857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Flowchart: Delay 1"/>
          <p:cNvSpPr/>
          <p:nvPr/>
        </p:nvSpPr>
        <p:spPr>
          <a:xfrm rot="5400013">
            <a:off x="237607" y="1342796"/>
            <a:ext cx="1035731" cy="720080"/>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Flowchart: Delay 2"/>
          <p:cNvSpPr/>
          <p:nvPr/>
        </p:nvSpPr>
        <p:spPr>
          <a:xfrm rot="5400013">
            <a:off x="1910620" y="5326352"/>
            <a:ext cx="1035731" cy="720080"/>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Flowchart: Predefined Process 3"/>
          <p:cNvSpPr/>
          <p:nvPr/>
        </p:nvSpPr>
        <p:spPr>
          <a:xfrm>
            <a:off x="2215600" y="3012792"/>
            <a:ext cx="1492309" cy="504053"/>
          </a:xfrm>
          <a:custGeom>
            <a:avLst/>
            <a:gdLst>
              <a:gd name="f0" fmla="val 10800000"/>
              <a:gd name="f1" fmla="val 5400000"/>
              <a:gd name="f2" fmla="val 180"/>
              <a:gd name="f3" fmla="val w"/>
              <a:gd name="f4" fmla="val h"/>
              <a:gd name="f5" fmla="val 0"/>
              <a:gd name="f6" fmla="val 1492308"/>
              <a:gd name="f7" fmla="val 504056"/>
              <a:gd name="f8" fmla="val 186539"/>
              <a:gd name="f9" fmla="val 1305770"/>
              <a:gd name="f10" fmla="+- 0 0 -360"/>
              <a:gd name="f11" fmla="+- 0 0 -270"/>
              <a:gd name="f12" fmla="+- 0 0 -180"/>
              <a:gd name="f13" fmla="+- 0 0 -90"/>
              <a:gd name="f14" fmla="*/ f3 1 1492308"/>
              <a:gd name="f15" fmla="*/ f4 1 504056"/>
              <a:gd name="f16" fmla="+- f7 0 f5"/>
              <a:gd name="f17" fmla="+- f6 0 f5"/>
              <a:gd name="f18" fmla="*/ f10 f0 1"/>
              <a:gd name="f19" fmla="*/ f11 f0 1"/>
              <a:gd name="f20" fmla="*/ f12 f0 1"/>
              <a:gd name="f21" fmla="*/ f13 f0 1"/>
              <a:gd name="f22" fmla="*/ f17 1 1492308"/>
              <a:gd name="f23" fmla="*/ f16 1 504056"/>
              <a:gd name="f24" fmla="*/ f18 1 f2"/>
              <a:gd name="f25" fmla="*/ f19 1 f2"/>
              <a:gd name="f26" fmla="*/ f20 1 f2"/>
              <a:gd name="f27" fmla="*/ f21 1 f2"/>
              <a:gd name="f28" fmla="*/ 746154 1 f22"/>
              <a:gd name="f29" fmla="*/ 0 1 f23"/>
              <a:gd name="f30" fmla="*/ 0 1 f22"/>
              <a:gd name="f31" fmla="*/ 252028 1 f23"/>
              <a:gd name="f32" fmla="*/ 504056 1 f23"/>
              <a:gd name="f33" fmla="*/ 1492308 1 f22"/>
              <a:gd name="f34" fmla="*/ 186539 1 f22"/>
              <a:gd name="f35" fmla="*/ 1305770 1 f22"/>
              <a:gd name="f36" fmla="+- f24 0 f1"/>
              <a:gd name="f37" fmla="+- f25 0 f1"/>
              <a:gd name="f38" fmla="+- f26 0 f1"/>
              <a:gd name="f39" fmla="+- f27 0 f1"/>
              <a:gd name="f40" fmla="*/ f34 f14 1"/>
              <a:gd name="f41" fmla="*/ f35 f14 1"/>
              <a:gd name="f42" fmla="*/ f32 f15 1"/>
              <a:gd name="f43" fmla="*/ f29 f15 1"/>
              <a:gd name="f44" fmla="*/ f28 f14 1"/>
              <a:gd name="f45" fmla="*/ f30 f14 1"/>
              <a:gd name="f46" fmla="*/ f31 f15 1"/>
              <a:gd name="f47" fmla="*/ f33 f14 1"/>
            </a:gdLst>
            <a:ahLst/>
            <a:cxnLst>
              <a:cxn ang="3cd4">
                <a:pos x="hc" y="t"/>
              </a:cxn>
              <a:cxn ang="0">
                <a:pos x="r" y="vc"/>
              </a:cxn>
              <a:cxn ang="cd4">
                <a:pos x="hc" y="b"/>
              </a:cxn>
              <a:cxn ang="cd2">
                <a:pos x="l" y="vc"/>
              </a:cxn>
              <a:cxn ang="f36">
                <a:pos x="f44" y="f43"/>
              </a:cxn>
              <a:cxn ang="f37">
                <a:pos x="f45" y="f46"/>
              </a:cxn>
              <a:cxn ang="f38">
                <a:pos x="f44" y="f42"/>
              </a:cxn>
              <a:cxn ang="f39">
                <a:pos x="f47" y="f46"/>
              </a:cxn>
            </a:cxnLst>
            <a:rect l="f40" t="f43" r="f41" b="f42"/>
            <a:pathLst>
              <a:path w="1492308" h="504056" stroke="0">
                <a:moveTo>
                  <a:pt x="f5" y="f5"/>
                </a:moveTo>
                <a:lnTo>
                  <a:pt x="f6" y="f5"/>
                </a:lnTo>
                <a:lnTo>
                  <a:pt x="f6" y="f7"/>
                </a:lnTo>
                <a:lnTo>
                  <a:pt x="f5" y="f7"/>
                </a:lnTo>
                <a:close/>
              </a:path>
              <a:path w="1492308" h="504056" fill="none">
                <a:moveTo>
                  <a:pt x="f8" y="f5"/>
                </a:moveTo>
                <a:lnTo>
                  <a:pt x="f8" y="f7"/>
                </a:lnTo>
                <a:moveTo>
                  <a:pt x="f9" y="f5"/>
                </a:moveTo>
                <a:lnTo>
                  <a:pt x="f9" y="f7"/>
                </a:lnTo>
              </a:path>
              <a:path w="1492308" h="504056" fill="none">
                <a:moveTo>
                  <a:pt x="f5" y="f5"/>
                </a:moveTo>
                <a:lnTo>
                  <a:pt x="f6" y="f5"/>
                </a:lnTo>
                <a:lnTo>
                  <a:pt x="f6" y="f7"/>
                </a:lnTo>
                <a:lnTo>
                  <a:pt x="f5" y="f7"/>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5" name="Straight Connector 8"/>
          <p:cNvCxnSpPr>
            <a:stCxn id="4" idx="3"/>
            <a:endCxn id="4" idx="3"/>
          </p:cNvCxnSpPr>
          <p:nvPr/>
        </p:nvCxnSpPr>
        <p:spPr>
          <a:xfrm>
            <a:off x="2215600" y="3264819"/>
            <a:ext cx="0" cy="0"/>
          </a:xfrm>
          <a:prstGeom prst="straightConnector1">
            <a:avLst/>
          </a:prstGeom>
          <a:noFill/>
          <a:ln w="9528">
            <a:solidFill>
              <a:srgbClr val="4A7EBB"/>
            </a:solidFill>
            <a:prstDash val="solid"/>
          </a:ln>
        </p:spPr>
      </p:cxnSp>
      <p:sp>
        <p:nvSpPr>
          <p:cNvPr id="6" name="Flowchart: Delay 11"/>
          <p:cNvSpPr/>
          <p:nvPr/>
        </p:nvSpPr>
        <p:spPr>
          <a:xfrm rot="16200004">
            <a:off x="2335135" y="1443073"/>
            <a:ext cx="1080116" cy="173114"/>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Can 14"/>
          <p:cNvSpPr/>
          <p:nvPr/>
        </p:nvSpPr>
        <p:spPr>
          <a:xfrm>
            <a:off x="4535990" y="989664"/>
            <a:ext cx="144018" cy="2527182"/>
          </a:xfrm>
          <a:custGeom>
            <a:avLst/>
            <a:gdLst>
              <a:gd name="f0" fmla="val 21600000"/>
              <a:gd name="f1" fmla="val 10800000"/>
              <a:gd name="f2" fmla="val 5400000"/>
              <a:gd name="f3" fmla="val 180"/>
              <a:gd name="f4" fmla="val w"/>
              <a:gd name="f5" fmla="val h"/>
              <a:gd name="f6" fmla="val ss"/>
              <a:gd name="f7" fmla="val 0"/>
              <a:gd name="f8" fmla="+- 0 0 10800000"/>
              <a:gd name="f9" fmla="val 25000"/>
              <a:gd name="f10" fmla="+- 0 0 -360"/>
              <a:gd name="f11" fmla="abs f4"/>
              <a:gd name="f12" fmla="abs f5"/>
              <a:gd name="f13" fmla="abs f6"/>
              <a:gd name="f14" fmla="*/ f10 f1 1"/>
              <a:gd name="f15" fmla="?: f11 f4 1"/>
              <a:gd name="f16" fmla="?: f12 f5 1"/>
              <a:gd name="f17" fmla="?: f13 f6 1"/>
              <a:gd name="f18" fmla="*/ f14 1 f3"/>
              <a:gd name="f19" fmla="*/ f15 1 21600"/>
              <a:gd name="f20" fmla="*/ f16 1 21600"/>
              <a:gd name="f21" fmla="*/ 21600 f15 1"/>
              <a:gd name="f22" fmla="*/ 21600 f16 1"/>
              <a:gd name="f23" fmla="+- f18 0 f2"/>
              <a:gd name="f24" fmla="min f20 f19"/>
              <a:gd name="f25" fmla="*/ f21 1 f17"/>
              <a:gd name="f26" fmla="*/ f22 1 f17"/>
              <a:gd name="f27" fmla="val f25"/>
              <a:gd name="f28" fmla="val f26"/>
              <a:gd name="f29" fmla="*/ f7 f24 1"/>
              <a:gd name="f30" fmla="+- f28 0 f7"/>
              <a:gd name="f31" fmla="+- f27 0 f7"/>
              <a:gd name="f32" fmla="*/ f27 f24 1"/>
              <a:gd name="f33" fmla="*/ f31 1 2"/>
              <a:gd name="f34" fmla="min f31 f30"/>
              <a:gd name="f35" fmla="+- f7 f33 0"/>
              <a:gd name="f36" fmla="*/ f34 f9 1"/>
              <a:gd name="f37" fmla="*/ f33 f24 1"/>
              <a:gd name="f38" fmla="*/ f36 1 200000"/>
              <a:gd name="f39" fmla="*/ f35 f24 1"/>
              <a:gd name="f40" fmla="+- f38 f38 0"/>
              <a:gd name="f41" fmla="+- f28 0 f38"/>
              <a:gd name="f42" fmla="*/ f38 f24 1"/>
              <a:gd name="f43" fmla="*/ f40 f24 1"/>
              <a:gd name="f44" fmla="*/ f41 f24 1"/>
            </a:gdLst>
            <a:ahLst/>
            <a:cxnLst>
              <a:cxn ang="3cd4">
                <a:pos x="hc" y="t"/>
              </a:cxn>
              <a:cxn ang="0">
                <a:pos x="r" y="vc"/>
              </a:cxn>
              <a:cxn ang="cd4">
                <a:pos x="hc" y="b"/>
              </a:cxn>
              <a:cxn ang="cd2">
                <a:pos x="l" y="vc"/>
              </a:cxn>
              <a:cxn ang="f23">
                <a:pos x="f39" y="f43"/>
              </a:cxn>
            </a:cxnLst>
            <a:rect l="f29" t="f43" r="f32" b="f44"/>
            <a:pathLst>
              <a:path stroke="0">
                <a:moveTo>
                  <a:pt x="f29" y="f42"/>
                </a:moveTo>
                <a:arcTo wR="f37" hR="f42" stAng="f1" swAng="f8"/>
                <a:lnTo>
                  <a:pt x="f32" y="f44"/>
                </a:lnTo>
                <a:arcTo wR="f37" hR="f42" stAng="f7" swAng="f1"/>
                <a:close/>
              </a:path>
              <a:path stroke="0">
                <a:moveTo>
                  <a:pt x="f29" y="f42"/>
                </a:moveTo>
                <a:arcTo wR="f37" hR="f42" stAng="f1" swAng="f0"/>
                <a:close/>
              </a:path>
              <a:path fill="none">
                <a:moveTo>
                  <a:pt x="f32" y="f42"/>
                </a:moveTo>
                <a:arcTo wR="f37" hR="f42" stAng="f7" swAng="f0"/>
                <a:lnTo>
                  <a:pt x="f32" y="f44"/>
                </a:lnTo>
                <a:arcTo wR="f37" hR="f42" stAng="f7" swAng="f1"/>
                <a:lnTo>
                  <a:pt x="f29" y="f42"/>
                </a:lnTo>
              </a:path>
            </a:pathLst>
          </a:custGeom>
          <a:blipFill>
            <a:blip r:embed="rId4">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Flowchart: Delay 15"/>
          <p:cNvSpPr/>
          <p:nvPr/>
        </p:nvSpPr>
        <p:spPr>
          <a:xfrm rot="5400013">
            <a:off x="4305406" y="3595787"/>
            <a:ext cx="648071" cy="50405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9" name="Flowchart: Predefined Process 16"/>
          <p:cNvSpPr/>
          <p:nvPr/>
        </p:nvSpPr>
        <p:spPr>
          <a:xfrm>
            <a:off x="7236296" y="2913168"/>
            <a:ext cx="1492309" cy="504053"/>
          </a:xfrm>
          <a:custGeom>
            <a:avLst/>
            <a:gdLst>
              <a:gd name="f0" fmla="val 10800000"/>
              <a:gd name="f1" fmla="val 5400000"/>
              <a:gd name="f2" fmla="val 180"/>
              <a:gd name="f3" fmla="val w"/>
              <a:gd name="f4" fmla="val h"/>
              <a:gd name="f5" fmla="val 0"/>
              <a:gd name="f6" fmla="val 1492308"/>
              <a:gd name="f7" fmla="val 504056"/>
              <a:gd name="f8" fmla="val 186539"/>
              <a:gd name="f9" fmla="val 1305770"/>
              <a:gd name="f10" fmla="+- 0 0 -360"/>
              <a:gd name="f11" fmla="+- 0 0 -270"/>
              <a:gd name="f12" fmla="+- 0 0 -180"/>
              <a:gd name="f13" fmla="+- 0 0 -90"/>
              <a:gd name="f14" fmla="*/ f3 1 1492308"/>
              <a:gd name="f15" fmla="*/ f4 1 504056"/>
              <a:gd name="f16" fmla="+- f7 0 f5"/>
              <a:gd name="f17" fmla="+- f6 0 f5"/>
              <a:gd name="f18" fmla="*/ f10 f0 1"/>
              <a:gd name="f19" fmla="*/ f11 f0 1"/>
              <a:gd name="f20" fmla="*/ f12 f0 1"/>
              <a:gd name="f21" fmla="*/ f13 f0 1"/>
              <a:gd name="f22" fmla="*/ f17 1 1492308"/>
              <a:gd name="f23" fmla="*/ f16 1 504056"/>
              <a:gd name="f24" fmla="*/ f18 1 f2"/>
              <a:gd name="f25" fmla="*/ f19 1 f2"/>
              <a:gd name="f26" fmla="*/ f20 1 f2"/>
              <a:gd name="f27" fmla="*/ f21 1 f2"/>
              <a:gd name="f28" fmla="*/ 746154 1 f22"/>
              <a:gd name="f29" fmla="*/ 0 1 f23"/>
              <a:gd name="f30" fmla="*/ 0 1 f22"/>
              <a:gd name="f31" fmla="*/ 252028 1 f23"/>
              <a:gd name="f32" fmla="*/ 504056 1 f23"/>
              <a:gd name="f33" fmla="*/ 1492308 1 f22"/>
              <a:gd name="f34" fmla="*/ 186539 1 f22"/>
              <a:gd name="f35" fmla="*/ 1305770 1 f22"/>
              <a:gd name="f36" fmla="+- f24 0 f1"/>
              <a:gd name="f37" fmla="+- f25 0 f1"/>
              <a:gd name="f38" fmla="+- f26 0 f1"/>
              <a:gd name="f39" fmla="+- f27 0 f1"/>
              <a:gd name="f40" fmla="*/ f34 f14 1"/>
              <a:gd name="f41" fmla="*/ f35 f14 1"/>
              <a:gd name="f42" fmla="*/ f32 f15 1"/>
              <a:gd name="f43" fmla="*/ f29 f15 1"/>
              <a:gd name="f44" fmla="*/ f28 f14 1"/>
              <a:gd name="f45" fmla="*/ f30 f14 1"/>
              <a:gd name="f46" fmla="*/ f31 f15 1"/>
              <a:gd name="f47" fmla="*/ f33 f14 1"/>
            </a:gdLst>
            <a:ahLst/>
            <a:cxnLst>
              <a:cxn ang="3cd4">
                <a:pos x="hc" y="t"/>
              </a:cxn>
              <a:cxn ang="0">
                <a:pos x="r" y="vc"/>
              </a:cxn>
              <a:cxn ang="cd4">
                <a:pos x="hc" y="b"/>
              </a:cxn>
              <a:cxn ang="cd2">
                <a:pos x="l" y="vc"/>
              </a:cxn>
              <a:cxn ang="f36">
                <a:pos x="f44" y="f43"/>
              </a:cxn>
              <a:cxn ang="f37">
                <a:pos x="f45" y="f46"/>
              </a:cxn>
              <a:cxn ang="f38">
                <a:pos x="f44" y="f42"/>
              </a:cxn>
              <a:cxn ang="f39">
                <a:pos x="f47" y="f46"/>
              </a:cxn>
            </a:cxnLst>
            <a:rect l="f40" t="f43" r="f41" b="f42"/>
            <a:pathLst>
              <a:path w="1492308" h="504056" stroke="0">
                <a:moveTo>
                  <a:pt x="f5" y="f5"/>
                </a:moveTo>
                <a:lnTo>
                  <a:pt x="f6" y="f5"/>
                </a:lnTo>
                <a:lnTo>
                  <a:pt x="f6" y="f7"/>
                </a:lnTo>
                <a:lnTo>
                  <a:pt x="f5" y="f7"/>
                </a:lnTo>
                <a:close/>
              </a:path>
              <a:path w="1492308" h="504056" fill="none">
                <a:moveTo>
                  <a:pt x="f8" y="f5"/>
                </a:moveTo>
                <a:lnTo>
                  <a:pt x="f8" y="f7"/>
                </a:lnTo>
                <a:moveTo>
                  <a:pt x="f9" y="f5"/>
                </a:moveTo>
                <a:lnTo>
                  <a:pt x="f9" y="f7"/>
                </a:lnTo>
              </a:path>
              <a:path w="1492308" h="504056" fill="none">
                <a:moveTo>
                  <a:pt x="f5" y="f5"/>
                </a:moveTo>
                <a:lnTo>
                  <a:pt x="f6" y="f5"/>
                </a:lnTo>
                <a:lnTo>
                  <a:pt x="f6" y="f7"/>
                </a:lnTo>
                <a:lnTo>
                  <a:pt x="f5" y="f7"/>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Flowchart: Delay 17"/>
          <p:cNvSpPr/>
          <p:nvPr/>
        </p:nvSpPr>
        <p:spPr>
          <a:xfrm rot="5400013">
            <a:off x="5119185" y="1303331"/>
            <a:ext cx="637208" cy="36003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1" name="Flowchart: Delay 18"/>
          <p:cNvSpPr/>
          <p:nvPr/>
        </p:nvSpPr>
        <p:spPr>
          <a:xfrm rot="5400013">
            <a:off x="6171541" y="1349710"/>
            <a:ext cx="637208" cy="36003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2" name="Flowchart: Delay 19"/>
          <p:cNvSpPr/>
          <p:nvPr/>
        </p:nvSpPr>
        <p:spPr>
          <a:xfrm rot="5400013">
            <a:off x="7281768" y="1328112"/>
            <a:ext cx="637208" cy="360035"/>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Flowchart: Predefined Process 20"/>
          <p:cNvSpPr/>
          <p:nvPr/>
        </p:nvSpPr>
        <p:spPr>
          <a:xfrm>
            <a:off x="6453789" y="4560972"/>
            <a:ext cx="1492309" cy="504053"/>
          </a:xfrm>
          <a:custGeom>
            <a:avLst/>
            <a:gdLst>
              <a:gd name="f0" fmla="val 10800000"/>
              <a:gd name="f1" fmla="val 5400000"/>
              <a:gd name="f2" fmla="val 180"/>
              <a:gd name="f3" fmla="val w"/>
              <a:gd name="f4" fmla="val h"/>
              <a:gd name="f5" fmla="val 0"/>
              <a:gd name="f6" fmla="val 1492308"/>
              <a:gd name="f7" fmla="val 504056"/>
              <a:gd name="f8" fmla="val 186539"/>
              <a:gd name="f9" fmla="val 1305770"/>
              <a:gd name="f10" fmla="+- 0 0 -360"/>
              <a:gd name="f11" fmla="+- 0 0 -270"/>
              <a:gd name="f12" fmla="+- 0 0 -180"/>
              <a:gd name="f13" fmla="+- 0 0 -90"/>
              <a:gd name="f14" fmla="*/ f3 1 1492308"/>
              <a:gd name="f15" fmla="*/ f4 1 504056"/>
              <a:gd name="f16" fmla="+- f7 0 f5"/>
              <a:gd name="f17" fmla="+- f6 0 f5"/>
              <a:gd name="f18" fmla="*/ f10 f0 1"/>
              <a:gd name="f19" fmla="*/ f11 f0 1"/>
              <a:gd name="f20" fmla="*/ f12 f0 1"/>
              <a:gd name="f21" fmla="*/ f13 f0 1"/>
              <a:gd name="f22" fmla="*/ f17 1 1492308"/>
              <a:gd name="f23" fmla="*/ f16 1 504056"/>
              <a:gd name="f24" fmla="*/ f18 1 f2"/>
              <a:gd name="f25" fmla="*/ f19 1 f2"/>
              <a:gd name="f26" fmla="*/ f20 1 f2"/>
              <a:gd name="f27" fmla="*/ f21 1 f2"/>
              <a:gd name="f28" fmla="*/ 746154 1 f22"/>
              <a:gd name="f29" fmla="*/ 0 1 f23"/>
              <a:gd name="f30" fmla="*/ 0 1 f22"/>
              <a:gd name="f31" fmla="*/ 252028 1 f23"/>
              <a:gd name="f32" fmla="*/ 504056 1 f23"/>
              <a:gd name="f33" fmla="*/ 1492308 1 f22"/>
              <a:gd name="f34" fmla="*/ 186539 1 f22"/>
              <a:gd name="f35" fmla="*/ 1305770 1 f22"/>
              <a:gd name="f36" fmla="+- f24 0 f1"/>
              <a:gd name="f37" fmla="+- f25 0 f1"/>
              <a:gd name="f38" fmla="+- f26 0 f1"/>
              <a:gd name="f39" fmla="+- f27 0 f1"/>
              <a:gd name="f40" fmla="*/ f34 f14 1"/>
              <a:gd name="f41" fmla="*/ f35 f14 1"/>
              <a:gd name="f42" fmla="*/ f32 f15 1"/>
              <a:gd name="f43" fmla="*/ f29 f15 1"/>
              <a:gd name="f44" fmla="*/ f28 f14 1"/>
              <a:gd name="f45" fmla="*/ f30 f14 1"/>
              <a:gd name="f46" fmla="*/ f31 f15 1"/>
              <a:gd name="f47" fmla="*/ f33 f14 1"/>
            </a:gdLst>
            <a:ahLst/>
            <a:cxnLst>
              <a:cxn ang="3cd4">
                <a:pos x="hc" y="t"/>
              </a:cxn>
              <a:cxn ang="0">
                <a:pos x="r" y="vc"/>
              </a:cxn>
              <a:cxn ang="cd4">
                <a:pos x="hc" y="b"/>
              </a:cxn>
              <a:cxn ang="cd2">
                <a:pos x="l" y="vc"/>
              </a:cxn>
              <a:cxn ang="f36">
                <a:pos x="f44" y="f43"/>
              </a:cxn>
              <a:cxn ang="f37">
                <a:pos x="f45" y="f46"/>
              </a:cxn>
              <a:cxn ang="f38">
                <a:pos x="f44" y="f42"/>
              </a:cxn>
              <a:cxn ang="f39">
                <a:pos x="f47" y="f46"/>
              </a:cxn>
            </a:cxnLst>
            <a:rect l="f40" t="f43" r="f41" b="f42"/>
            <a:pathLst>
              <a:path w="1492308" h="504056" stroke="0">
                <a:moveTo>
                  <a:pt x="f5" y="f5"/>
                </a:moveTo>
                <a:lnTo>
                  <a:pt x="f6" y="f5"/>
                </a:lnTo>
                <a:lnTo>
                  <a:pt x="f6" y="f7"/>
                </a:lnTo>
                <a:lnTo>
                  <a:pt x="f5" y="f7"/>
                </a:lnTo>
                <a:close/>
              </a:path>
              <a:path w="1492308" h="504056" fill="none">
                <a:moveTo>
                  <a:pt x="f8" y="f5"/>
                </a:moveTo>
                <a:lnTo>
                  <a:pt x="f8" y="f7"/>
                </a:lnTo>
                <a:moveTo>
                  <a:pt x="f9" y="f5"/>
                </a:moveTo>
                <a:lnTo>
                  <a:pt x="f9" y="f7"/>
                </a:lnTo>
              </a:path>
              <a:path w="1492308" h="504056" fill="none">
                <a:moveTo>
                  <a:pt x="f5" y="f5"/>
                </a:moveTo>
                <a:lnTo>
                  <a:pt x="f6" y="f5"/>
                </a:lnTo>
                <a:lnTo>
                  <a:pt x="f6" y="f7"/>
                </a:lnTo>
                <a:lnTo>
                  <a:pt x="f5" y="f7"/>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4" name="Flowchart: Predefined Process 21"/>
          <p:cNvSpPr/>
          <p:nvPr/>
        </p:nvSpPr>
        <p:spPr>
          <a:xfrm>
            <a:off x="4110959" y="4560972"/>
            <a:ext cx="1492309" cy="504053"/>
          </a:xfrm>
          <a:custGeom>
            <a:avLst/>
            <a:gdLst>
              <a:gd name="f0" fmla="val 10800000"/>
              <a:gd name="f1" fmla="val 5400000"/>
              <a:gd name="f2" fmla="val 180"/>
              <a:gd name="f3" fmla="val w"/>
              <a:gd name="f4" fmla="val h"/>
              <a:gd name="f5" fmla="val 0"/>
              <a:gd name="f6" fmla="val 1492308"/>
              <a:gd name="f7" fmla="val 504056"/>
              <a:gd name="f8" fmla="val 186539"/>
              <a:gd name="f9" fmla="val 1305770"/>
              <a:gd name="f10" fmla="+- 0 0 -360"/>
              <a:gd name="f11" fmla="+- 0 0 -270"/>
              <a:gd name="f12" fmla="+- 0 0 -180"/>
              <a:gd name="f13" fmla="+- 0 0 -90"/>
              <a:gd name="f14" fmla="*/ f3 1 1492308"/>
              <a:gd name="f15" fmla="*/ f4 1 504056"/>
              <a:gd name="f16" fmla="+- f7 0 f5"/>
              <a:gd name="f17" fmla="+- f6 0 f5"/>
              <a:gd name="f18" fmla="*/ f10 f0 1"/>
              <a:gd name="f19" fmla="*/ f11 f0 1"/>
              <a:gd name="f20" fmla="*/ f12 f0 1"/>
              <a:gd name="f21" fmla="*/ f13 f0 1"/>
              <a:gd name="f22" fmla="*/ f17 1 1492308"/>
              <a:gd name="f23" fmla="*/ f16 1 504056"/>
              <a:gd name="f24" fmla="*/ f18 1 f2"/>
              <a:gd name="f25" fmla="*/ f19 1 f2"/>
              <a:gd name="f26" fmla="*/ f20 1 f2"/>
              <a:gd name="f27" fmla="*/ f21 1 f2"/>
              <a:gd name="f28" fmla="*/ 746154 1 f22"/>
              <a:gd name="f29" fmla="*/ 0 1 f23"/>
              <a:gd name="f30" fmla="*/ 0 1 f22"/>
              <a:gd name="f31" fmla="*/ 252028 1 f23"/>
              <a:gd name="f32" fmla="*/ 504056 1 f23"/>
              <a:gd name="f33" fmla="*/ 1492308 1 f22"/>
              <a:gd name="f34" fmla="*/ 186539 1 f22"/>
              <a:gd name="f35" fmla="*/ 1305770 1 f22"/>
              <a:gd name="f36" fmla="+- f24 0 f1"/>
              <a:gd name="f37" fmla="+- f25 0 f1"/>
              <a:gd name="f38" fmla="+- f26 0 f1"/>
              <a:gd name="f39" fmla="+- f27 0 f1"/>
              <a:gd name="f40" fmla="*/ f34 f14 1"/>
              <a:gd name="f41" fmla="*/ f35 f14 1"/>
              <a:gd name="f42" fmla="*/ f32 f15 1"/>
              <a:gd name="f43" fmla="*/ f29 f15 1"/>
              <a:gd name="f44" fmla="*/ f28 f14 1"/>
              <a:gd name="f45" fmla="*/ f30 f14 1"/>
              <a:gd name="f46" fmla="*/ f31 f15 1"/>
              <a:gd name="f47" fmla="*/ f33 f14 1"/>
            </a:gdLst>
            <a:ahLst/>
            <a:cxnLst>
              <a:cxn ang="3cd4">
                <a:pos x="hc" y="t"/>
              </a:cxn>
              <a:cxn ang="0">
                <a:pos x="r" y="vc"/>
              </a:cxn>
              <a:cxn ang="cd4">
                <a:pos x="hc" y="b"/>
              </a:cxn>
              <a:cxn ang="cd2">
                <a:pos x="l" y="vc"/>
              </a:cxn>
              <a:cxn ang="f36">
                <a:pos x="f44" y="f43"/>
              </a:cxn>
              <a:cxn ang="f37">
                <a:pos x="f45" y="f46"/>
              </a:cxn>
              <a:cxn ang="f38">
                <a:pos x="f44" y="f42"/>
              </a:cxn>
              <a:cxn ang="f39">
                <a:pos x="f47" y="f46"/>
              </a:cxn>
            </a:cxnLst>
            <a:rect l="f40" t="f43" r="f41" b="f42"/>
            <a:pathLst>
              <a:path w="1492308" h="504056" stroke="0">
                <a:moveTo>
                  <a:pt x="f5" y="f5"/>
                </a:moveTo>
                <a:lnTo>
                  <a:pt x="f6" y="f5"/>
                </a:lnTo>
                <a:lnTo>
                  <a:pt x="f6" y="f7"/>
                </a:lnTo>
                <a:lnTo>
                  <a:pt x="f5" y="f7"/>
                </a:lnTo>
                <a:close/>
              </a:path>
              <a:path w="1492308" h="504056" fill="none">
                <a:moveTo>
                  <a:pt x="f8" y="f5"/>
                </a:moveTo>
                <a:lnTo>
                  <a:pt x="f8" y="f7"/>
                </a:lnTo>
                <a:moveTo>
                  <a:pt x="f9" y="f5"/>
                </a:moveTo>
                <a:lnTo>
                  <a:pt x="f9" y="f7"/>
                </a:lnTo>
              </a:path>
              <a:path w="1492308" h="504056" fill="none">
                <a:moveTo>
                  <a:pt x="f5" y="f5"/>
                </a:moveTo>
                <a:lnTo>
                  <a:pt x="f6" y="f5"/>
                </a:lnTo>
                <a:lnTo>
                  <a:pt x="f6" y="f7"/>
                </a:lnTo>
                <a:lnTo>
                  <a:pt x="f5" y="f7"/>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5" name="Flowchart: Delay 22"/>
          <p:cNvSpPr/>
          <p:nvPr/>
        </p:nvSpPr>
        <p:spPr>
          <a:xfrm rot="5400013">
            <a:off x="1327654" y="1322560"/>
            <a:ext cx="1035731" cy="720080"/>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16" name="Elbow Connector 24"/>
          <p:cNvCxnSpPr/>
          <p:nvPr/>
        </p:nvCxnSpPr>
        <p:spPr>
          <a:xfrm rot="16199987" flipH="1">
            <a:off x="887352" y="2095375"/>
            <a:ext cx="1196519" cy="1460031"/>
          </a:xfrm>
          <a:prstGeom prst="bentConnector3">
            <a:avLst>
              <a:gd name="adj1" fmla="val 98266"/>
            </a:avLst>
          </a:prstGeom>
          <a:noFill/>
          <a:ln w="9528">
            <a:solidFill>
              <a:srgbClr val="4A7EBB"/>
            </a:solidFill>
            <a:prstDash val="solid"/>
          </a:ln>
        </p:spPr>
      </p:cxnSp>
      <p:cxnSp>
        <p:nvCxnSpPr>
          <p:cNvPr id="17" name="Elbow Connector 28"/>
          <p:cNvCxnSpPr>
            <a:stCxn id="15" idx="1"/>
            <a:endCxn id="4" idx="3"/>
          </p:cNvCxnSpPr>
          <p:nvPr/>
        </p:nvCxnSpPr>
        <p:spPr>
          <a:xfrm rot="16200000" flipH="1">
            <a:off x="1498382" y="2547601"/>
            <a:ext cx="1064354" cy="370082"/>
          </a:xfrm>
          <a:prstGeom prst="bentConnector2">
            <a:avLst/>
          </a:prstGeom>
          <a:noFill/>
          <a:ln w="9528">
            <a:solidFill>
              <a:srgbClr val="4A7EBB"/>
            </a:solidFill>
            <a:prstDash val="solid"/>
          </a:ln>
        </p:spPr>
      </p:cxnSp>
      <p:cxnSp>
        <p:nvCxnSpPr>
          <p:cNvPr id="18" name="Elbow Connector 40"/>
          <p:cNvCxnSpPr>
            <a:stCxn id="6" idx="3"/>
          </p:cNvCxnSpPr>
          <p:nvPr/>
        </p:nvCxnSpPr>
        <p:spPr>
          <a:xfrm rot="5400013">
            <a:off x="1993126" y="2263003"/>
            <a:ext cx="1075326" cy="688809"/>
          </a:xfrm>
          <a:prstGeom prst="bentConnector3">
            <a:avLst/>
          </a:prstGeom>
          <a:noFill/>
          <a:ln w="9528">
            <a:solidFill>
              <a:srgbClr val="4A7EBB"/>
            </a:solidFill>
            <a:prstDash val="solid"/>
          </a:ln>
        </p:spPr>
      </p:cxnSp>
      <p:cxnSp>
        <p:nvCxnSpPr>
          <p:cNvPr id="19" name="Elbow Connector 43"/>
          <p:cNvCxnSpPr>
            <a:endCxn id="7" idx="4"/>
          </p:cNvCxnSpPr>
          <p:nvPr/>
        </p:nvCxnSpPr>
        <p:spPr>
          <a:xfrm rot="5400013" flipH="1" flipV="1">
            <a:off x="3179770" y="1584591"/>
            <a:ext cx="1987128" cy="869292"/>
          </a:xfrm>
          <a:prstGeom prst="bentConnector3">
            <a:avLst>
              <a:gd name="adj1" fmla="val 100053"/>
            </a:avLst>
          </a:prstGeom>
          <a:noFill/>
          <a:ln w="9528">
            <a:solidFill>
              <a:srgbClr val="4A7EBB"/>
            </a:solidFill>
            <a:prstDash val="solid"/>
          </a:ln>
        </p:spPr>
      </p:cxnSp>
      <p:cxnSp>
        <p:nvCxnSpPr>
          <p:cNvPr id="20" name="Elbow Connector 47"/>
          <p:cNvCxnSpPr/>
          <p:nvPr/>
        </p:nvCxnSpPr>
        <p:spPr>
          <a:xfrm flipV="1">
            <a:off x="4860026" y="3407831"/>
            <a:ext cx="2376270" cy="582985"/>
          </a:xfrm>
          <a:prstGeom prst="bentConnector3">
            <a:avLst/>
          </a:prstGeom>
          <a:noFill/>
          <a:ln w="9528">
            <a:solidFill>
              <a:srgbClr val="4A7EBB"/>
            </a:solidFill>
            <a:prstDash val="solid"/>
          </a:ln>
        </p:spPr>
      </p:cxnSp>
      <p:cxnSp>
        <p:nvCxnSpPr>
          <p:cNvPr id="21" name="Elbow Connector 49"/>
          <p:cNvCxnSpPr>
            <a:endCxn id="10" idx="1"/>
          </p:cNvCxnSpPr>
          <p:nvPr/>
        </p:nvCxnSpPr>
        <p:spPr>
          <a:xfrm rot="10799991">
            <a:off x="5437789" y="1801925"/>
            <a:ext cx="1798497" cy="1462867"/>
          </a:xfrm>
          <a:prstGeom prst="bentConnector3">
            <a:avLst>
              <a:gd name="adj1" fmla="val 71407"/>
            </a:avLst>
          </a:prstGeom>
          <a:noFill/>
          <a:ln w="9528">
            <a:solidFill>
              <a:srgbClr val="4A7EBB"/>
            </a:solidFill>
            <a:prstDash val="solid"/>
          </a:ln>
        </p:spPr>
      </p:cxnSp>
      <p:cxnSp>
        <p:nvCxnSpPr>
          <p:cNvPr id="22" name="Elbow Connector 51"/>
          <p:cNvCxnSpPr>
            <a:stCxn id="9" idx="3"/>
            <a:endCxn id="11" idx="1"/>
          </p:cNvCxnSpPr>
          <p:nvPr/>
        </p:nvCxnSpPr>
        <p:spPr>
          <a:xfrm rot="10800000">
            <a:off x="6490144" y="1848331"/>
            <a:ext cx="746153" cy="1316864"/>
          </a:xfrm>
          <a:prstGeom prst="bentConnector2">
            <a:avLst/>
          </a:prstGeom>
          <a:noFill/>
          <a:ln w="9528">
            <a:solidFill>
              <a:srgbClr val="4A7EBB"/>
            </a:solidFill>
            <a:prstDash val="solid"/>
          </a:ln>
        </p:spPr>
      </p:cxnSp>
      <p:cxnSp>
        <p:nvCxnSpPr>
          <p:cNvPr id="23" name="Elbow Connector 62"/>
          <p:cNvCxnSpPr/>
          <p:nvPr/>
        </p:nvCxnSpPr>
        <p:spPr>
          <a:xfrm rot="5400013" flipH="1" flipV="1">
            <a:off x="6825292" y="2212930"/>
            <a:ext cx="1186069" cy="364077"/>
          </a:xfrm>
          <a:prstGeom prst="bentConnector3">
            <a:avLst/>
          </a:prstGeom>
          <a:noFill/>
          <a:ln w="9528">
            <a:solidFill>
              <a:srgbClr val="4A7EBB"/>
            </a:solidFill>
            <a:prstDash val="solid"/>
          </a:ln>
        </p:spPr>
      </p:cxnSp>
      <p:cxnSp>
        <p:nvCxnSpPr>
          <p:cNvPr id="24" name="Elbow Connector 65"/>
          <p:cNvCxnSpPr>
            <a:stCxn id="9" idx="1"/>
          </p:cNvCxnSpPr>
          <p:nvPr/>
        </p:nvCxnSpPr>
        <p:spPr>
          <a:xfrm flipH="1">
            <a:off x="7958736" y="3165195"/>
            <a:ext cx="769870" cy="1616019"/>
          </a:xfrm>
          <a:prstGeom prst="bentConnector3">
            <a:avLst>
              <a:gd name="adj1" fmla="val -10429"/>
            </a:avLst>
          </a:prstGeom>
          <a:noFill/>
          <a:ln w="9528">
            <a:solidFill>
              <a:srgbClr val="4A7EBB"/>
            </a:solidFill>
            <a:prstDash val="solid"/>
          </a:ln>
        </p:spPr>
      </p:cxnSp>
      <p:sp>
        <p:nvSpPr>
          <p:cNvPr id="25" name="Flowchart: Delay 69"/>
          <p:cNvSpPr/>
          <p:nvPr/>
        </p:nvSpPr>
        <p:spPr>
          <a:xfrm rot="16200004">
            <a:off x="8280335" y="5599744"/>
            <a:ext cx="1080116" cy="173114"/>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26" name="Elbow Connector 71"/>
          <p:cNvCxnSpPr>
            <a:endCxn id="25" idx="1"/>
          </p:cNvCxnSpPr>
          <p:nvPr/>
        </p:nvCxnSpPr>
        <p:spPr>
          <a:xfrm>
            <a:off x="7982446" y="4987613"/>
            <a:ext cx="837947" cy="158721"/>
          </a:xfrm>
          <a:prstGeom prst="bentConnector3">
            <a:avLst>
              <a:gd name="adj1" fmla="val 95947"/>
            </a:avLst>
          </a:prstGeom>
          <a:noFill/>
          <a:ln w="9528">
            <a:solidFill>
              <a:srgbClr val="4A7EBB"/>
            </a:solidFill>
            <a:prstDash val="solid"/>
          </a:ln>
        </p:spPr>
      </p:cxnSp>
      <p:cxnSp>
        <p:nvCxnSpPr>
          <p:cNvPr id="27" name="Elbow Connector 73"/>
          <p:cNvCxnSpPr>
            <a:stCxn id="13" idx="3"/>
            <a:endCxn id="14" idx="1"/>
          </p:cNvCxnSpPr>
          <p:nvPr/>
        </p:nvCxnSpPr>
        <p:spPr>
          <a:xfrm rot="10800000">
            <a:off x="5603269" y="4812999"/>
            <a:ext cx="850521" cy="12700"/>
          </a:xfrm>
          <a:prstGeom prst="bentConnector3">
            <a:avLst/>
          </a:prstGeom>
          <a:noFill/>
          <a:ln w="9528">
            <a:solidFill>
              <a:srgbClr val="4A7EBB"/>
            </a:solidFill>
            <a:prstDash val="solid"/>
          </a:ln>
        </p:spPr>
      </p:cxnSp>
      <p:cxnSp>
        <p:nvCxnSpPr>
          <p:cNvPr id="28" name="Elbow Connector 75"/>
          <p:cNvCxnSpPr>
            <a:stCxn id="14" idx="3"/>
            <a:endCxn id="3" idx="3"/>
          </p:cNvCxnSpPr>
          <p:nvPr/>
        </p:nvCxnSpPr>
        <p:spPr>
          <a:xfrm rot="10800000" flipV="1">
            <a:off x="2428487" y="4812999"/>
            <a:ext cx="1682472" cy="355528"/>
          </a:xfrm>
          <a:prstGeom prst="bentConnector2">
            <a:avLst/>
          </a:prstGeom>
          <a:noFill/>
          <a:ln w="9528">
            <a:solidFill>
              <a:srgbClr val="4A7EBB"/>
            </a:solidFill>
            <a:prstDash val="solid"/>
          </a:ln>
        </p:spPr>
      </p:cxnSp>
      <p:sp>
        <p:nvSpPr>
          <p:cNvPr id="29" name="TextBox 28"/>
          <p:cNvSpPr txBox="1"/>
          <p:nvPr/>
        </p:nvSpPr>
        <p:spPr>
          <a:xfrm>
            <a:off x="0" y="1554132"/>
            <a:ext cx="1440161"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Substrate solution Feed</a:t>
            </a:r>
          </a:p>
        </p:txBody>
      </p:sp>
      <p:sp>
        <p:nvSpPr>
          <p:cNvPr id="30" name="TextBox 29"/>
          <p:cNvSpPr txBox="1"/>
          <p:nvPr/>
        </p:nvSpPr>
        <p:spPr>
          <a:xfrm>
            <a:off x="1133215" y="1206559"/>
            <a:ext cx="1424808"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CDI solution feed</a:t>
            </a:r>
          </a:p>
        </p:txBody>
      </p:sp>
      <p:sp>
        <p:nvSpPr>
          <p:cNvPr id="31" name="TextBox 30"/>
          <p:cNvSpPr txBox="1"/>
          <p:nvPr/>
        </p:nvSpPr>
        <p:spPr>
          <a:xfrm>
            <a:off x="2816873" y="1184970"/>
            <a:ext cx="1238682"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H</a:t>
            </a:r>
            <a:r>
              <a:rPr lang="en-GB" sz="1800" b="0" i="0" u="none" strike="noStrike" kern="1200" cap="none" spc="0" baseline="-25000">
                <a:solidFill>
                  <a:srgbClr val="000000"/>
                </a:solidFill>
                <a:uFillTx/>
                <a:latin typeface="Calibri"/>
              </a:rPr>
              <a:t>2</a:t>
            </a:r>
            <a:r>
              <a:rPr lang="en-GB" sz="1800" b="0" i="0" u="none" strike="noStrike" kern="1200" cap="none" spc="0" baseline="0">
                <a:solidFill>
                  <a:srgbClr val="000000"/>
                </a:solidFill>
                <a:uFillTx/>
                <a:latin typeface="Calibri"/>
              </a:rPr>
              <a:t>S gas feed</a:t>
            </a:r>
          </a:p>
        </p:txBody>
      </p:sp>
      <p:sp>
        <p:nvSpPr>
          <p:cNvPr id="32" name="TextBox 31"/>
          <p:cNvSpPr txBox="1"/>
          <p:nvPr/>
        </p:nvSpPr>
        <p:spPr>
          <a:xfrm>
            <a:off x="2068546" y="3663150"/>
            <a:ext cx="170832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Stage 1 reactor</a:t>
            </a:r>
          </a:p>
        </p:txBody>
      </p:sp>
      <p:sp>
        <p:nvSpPr>
          <p:cNvPr id="33" name="TextBox 44"/>
          <p:cNvSpPr txBox="1"/>
          <p:nvPr/>
        </p:nvSpPr>
        <p:spPr>
          <a:xfrm>
            <a:off x="4939716" y="1985912"/>
            <a:ext cx="1026121"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Pyridine feed </a:t>
            </a:r>
          </a:p>
        </p:txBody>
      </p:sp>
      <p:sp>
        <p:nvSpPr>
          <p:cNvPr id="34" name="TextBox 47"/>
          <p:cNvSpPr txBox="1"/>
          <p:nvPr/>
        </p:nvSpPr>
        <p:spPr>
          <a:xfrm>
            <a:off x="3738707" y="2604723"/>
            <a:ext cx="2016215"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Degassing Column</a:t>
            </a:r>
          </a:p>
        </p:txBody>
      </p:sp>
      <p:sp>
        <p:nvSpPr>
          <p:cNvPr id="35" name="TextBox 48"/>
          <p:cNvSpPr txBox="1"/>
          <p:nvPr/>
        </p:nvSpPr>
        <p:spPr>
          <a:xfrm>
            <a:off x="5965838" y="1985912"/>
            <a:ext cx="1126440" cy="923333"/>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Propionic anhydride feed</a:t>
            </a:r>
          </a:p>
        </p:txBody>
      </p:sp>
      <p:sp>
        <p:nvSpPr>
          <p:cNvPr id="36" name="TextBox 49"/>
          <p:cNvSpPr txBox="1"/>
          <p:nvPr/>
        </p:nvSpPr>
        <p:spPr>
          <a:xfrm>
            <a:off x="4113876" y="3554227"/>
            <a:ext cx="1099812"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Buffer pot</a:t>
            </a:r>
          </a:p>
        </p:txBody>
      </p:sp>
      <p:sp>
        <p:nvSpPr>
          <p:cNvPr id="37" name="TextBox 51"/>
          <p:cNvSpPr txBox="1"/>
          <p:nvPr/>
        </p:nvSpPr>
        <p:spPr>
          <a:xfrm>
            <a:off x="7500009" y="1453923"/>
            <a:ext cx="1512170"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Diethylamine feed</a:t>
            </a:r>
          </a:p>
        </p:txBody>
      </p:sp>
      <p:sp>
        <p:nvSpPr>
          <p:cNvPr id="38" name="TextBox 52"/>
          <p:cNvSpPr txBox="1"/>
          <p:nvPr/>
        </p:nvSpPr>
        <p:spPr>
          <a:xfrm>
            <a:off x="7002575" y="3533351"/>
            <a:ext cx="1731260"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Stage 2 reactor</a:t>
            </a:r>
          </a:p>
        </p:txBody>
      </p:sp>
      <p:sp>
        <p:nvSpPr>
          <p:cNvPr id="39" name="TextBox 40"/>
          <p:cNvSpPr txBox="1"/>
          <p:nvPr/>
        </p:nvSpPr>
        <p:spPr>
          <a:xfrm>
            <a:off x="2766297" y="258061"/>
            <a:ext cx="3794970"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Calibri"/>
              </a:rPr>
              <a:t>Process Schematic</a:t>
            </a:r>
          </a:p>
        </p:txBody>
      </p:sp>
      <p:sp>
        <p:nvSpPr>
          <p:cNvPr id="40" name="TextBox 42"/>
          <p:cNvSpPr txBox="1"/>
          <p:nvPr/>
        </p:nvSpPr>
        <p:spPr>
          <a:xfrm>
            <a:off x="6453789" y="5317062"/>
            <a:ext cx="179026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Stage3 Reactor1</a:t>
            </a:r>
          </a:p>
        </p:txBody>
      </p:sp>
      <p:sp>
        <p:nvSpPr>
          <p:cNvPr id="41" name="TextBox 43"/>
          <p:cNvSpPr txBox="1"/>
          <p:nvPr/>
        </p:nvSpPr>
        <p:spPr>
          <a:xfrm>
            <a:off x="3961976" y="5309417"/>
            <a:ext cx="179026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Stage3 Reactor2</a:t>
            </a:r>
          </a:p>
        </p:txBody>
      </p:sp>
      <p:sp>
        <p:nvSpPr>
          <p:cNvPr id="42" name="TextBox 44"/>
          <p:cNvSpPr txBox="1"/>
          <p:nvPr/>
        </p:nvSpPr>
        <p:spPr>
          <a:xfrm>
            <a:off x="720080" y="5309417"/>
            <a:ext cx="1125525"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Collection Pot</a:t>
            </a:r>
          </a:p>
        </p:txBody>
      </p:sp>
      <p:pic>
        <p:nvPicPr>
          <p:cNvPr id="43" name="Picture 2"/>
          <p:cNvPicPr>
            <a:picLocks noChangeAspect="1"/>
          </p:cNvPicPr>
          <p:nvPr/>
        </p:nvPicPr>
        <p:blipFill>
          <a:blip r:embed="rId5"/>
          <a:srcRect/>
          <a:stretch>
            <a:fillRect/>
          </a:stretch>
        </p:blipFill>
        <p:spPr>
          <a:xfrm>
            <a:off x="5022076" y="5686397"/>
            <a:ext cx="2971800" cy="857250"/>
          </a:xfrm>
          <a:prstGeom prst="rect">
            <a:avLst/>
          </a:prstGeom>
          <a:noFill/>
          <a:ln>
            <a:noFill/>
          </a:ln>
        </p:spPr>
      </p:pic>
      <p:sp>
        <p:nvSpPr>
          <p:cNvPr id="44" name="TextBox 54"/>
          <p:cNvSpPr txBox="1"/>
          <p:nvPr/>
        </p:nvSpPr>
        <p:spPr>
          <a:xfrm>
            <a:off x="7807878" y="5805260"/>
            <a:ext cx="1128232"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BFM</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feed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noGrp="1"/>
          </p:cNvSpPr>
          <p:nvPr>
            <p:ph idx="1"/>
          </p:nvPr>
        </p:nvSpPr>
        <p:spPr/>
        <p:txBody>
          <a:bodyPr/>
          <a:lstStyle/>
          <a:p>
            <a:pPr lvl="0">
              <a:lnSpc>
                <a:spcPct val="90000"/>
              </a:lnSpc>
            </a:pPr>
            <a:r>
              <a:rPr lang="en-GB" dirty="0" smtClean="0"/>
              <a:t>Both multistage flow processes and telescoped batch processes suffer from too many variables.</a:t>
            </a:r>
          </a:p>
          <a:p>
            <a:pPr lvl="0">
              <a:lnSpc>
                <a:spcPct val="90000"/>
              </a:lnSpc>
            </a:pPr>
            <a:r>
              <a:rPr lang="en-GB" dirty="0" smtClean="0"/>
              <a:t>This process has 9 flow rates 4 reactor temperature, 2 solution feed concentrations and a buffer pot fill level 16 parameters in all.</a:t>
            </a:r>
          </a:p>
          <a:p>
            <a:pPr lvl="0">
              <a:lnSpc>
                <a:spcPct val="90000"/>
              </a:lnSpc>
            </a:pPr>
            <a:r>
              <a:rPr lang="en-GB" dirty="0" smtClean="0"/>
              <a:t>A large part of this must be reduced by process understanding as the experimental demand is just too large to explore the whole design surface.   </a:t>
            </a:r>
            <a:endParaRPr lang="en-GB" dirty="0"/>
          </a:p>
        </p:txBody>
      </p:sp>
      <p:sp>
        <p:nvSpPr>
          <p:cNvPr id="3" name="Title 3"/>
          <p:cNvSpPr txBox="1">
            <a:spLocks noGrp="1"/>
          </p:cNvSpPr>
          <p:nvPr>
            <p:ph type="title"/>
          </p:nvPr>
        </p:nvSpPr>
        <p:spPr/>
        <p:txBody>
          <a:bodyPr anchorCtr="1"/>
          <a:lstStyle/>
          <a:p>
            <a:pPr lvl="0" algn="ctr"/>
            <a:r>
              <a:rPr lang="en-GB" dirty="0" smtClean="0"/>
              <a:t>Process Optimisation and Design Space Definition</a:t>
            </a:r>
            <a:endParaRPr lang="en-GB" dirty="0"/>
          </a:p>
        </p:txBody>
      </p:sp>
    </p:spTree>
    <p:extLst>
      <p:ext uri="{BB962C8B-B14F-4D97-AF65-F5344CB8AC3E}">
        <p14:creationId xmlns:p14="http://schemas.microsoft.com/office/powerpoint/2010/main" val="265586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Content Placeholder 4"/>
          <p:cNvSpPr txBox="1">
            <a:spLocks noGrp="1"/>
          </p:cNvSpPr>
          <p:nvPr>
            <p:ph idx="1"/>
          </p:nvPr>
        </p:nvSpPr>
        <p:spPr/>
        <p:txBody>
          <a:bodyPr/>
          <a:lstStyle/>
          <a:p>
            <a:pPr lvl="0">
              <a:lnSpc>
                <a:spcPct val="90000"/>
              </a:lnSpc>
            </a:pPr>
            <a:r>
              <a:rPr lang="en-GB" dirty="0" smtClean="0"/>
              <a:t>Avoiding solids will make your process easier but be prepared to see them at unexpected moments.</a:t>
            </a:r>
            <a:endParaRPr lang="en-GB" dirty="0"/>
          </a:p>
          <a:p>
            <a:pPr lvl="0">
              <a:lnSpc>
                <a:spcPct val="90000"/>
              </a:lnSpc>
            </a:pPr>
            <a:r>
              <a:rPr lang="en-GB" dirty="0" smtClean="0"/>
              <a:t>In developing a flow process you will have to change your </a:t>
            </a:r>
            <a:r>
              <a:rPr lang="en-GB" dirty="0" err="1" smtClean="0"/>
              <a:t>mindset</a:t>
            </a:r>
            <a:r>
              <a:rPr lang="en-GB" dirty="0" smtClean="0"/>
              <a:t> on what constitutes an independent variable.</a:t>
            </a:r>
          </a:p>
          <a:p>
            <a:pPr lvl="0">
              <a:lnSpc>
                <a:spcPct val="90000"/>
              </a:lnSpc>
            </a:pPr>
            <a:r>
              <a:rPr lang="en-GB" dirty="0" smtClean="0"/>
              <a:t>A good </a:t>
            </a:r>
            <a:r>
              <a:rPr lang="en-GB" dirty="0" err="1" smtClean="0"/>
              <a:t>undertanding</a:t>
            </a:r>
            <a:r>
              <a:rPr lang="en-GB" dirty="0" smtClean="0"/>
              <a:t> of the reaction kinetics and impurity profile over the whole process is essential.</a:t>
            </a:r>
          </a:p>
          <a:p>
            <a:pPr lvl="0">
              <a:lnSpc>
                <a:spcPct val="90000"/>
              </a:lnSpc>
            </a:pPr>
            <a:r>
              <a:rPr lang="en-GB" dirty="0" smtClean="0"/>
              <a:t>Incomplete earlier steps are going to be your main route to failure.  Design with this in mind!  Ensure your analytical methods can cope with this.</a:t>
            </a:r>
            <a:endParaRPr lang="en-GB" dirty="0"/>
          </a:p>
        </p:txBody>
      </p:sp>
      <p:sp>
        <p:nvSpPr>
          <p:cNvPr id="3" name="Title 3"/>
          <p:cNvSpPr txBox="1">
            <a:spLocks noGrp="1"/>
          </p:cNvSpPr>
          <p:nvPr>
            <p:ph type="title"/>
          </p:nvPr>
        </p:nvSpPr>
        <p:spPr/>
        <p:txBody>
          <a:bodyPr anchorCtr="1"/>
          <a:lstStyle/>
          <a:p>
            <a:pPr lvl="0" algn="ctr"/>
            <a:r>
              <a:rPr lang="en-GB" dirty="0" smtClean="0"/>
              <a:t>Summary</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noGrp="1"/>
          </p:cNvSpPr>
          <p:nvPr>
            <p:ph idx="1"/>
          </p:nvPr>
        </p:nvSpPr>
        <p:spPr/>
        <p:txBody>
          <a:bodyPr/>
          <a:lstStyle/>
          <a:p>
            <a:pPr lvl="0">
              <a:lnSpc>
                <a:spcPct val="90000"/>
              </a:lnSpc>
            </a:pPr>
            <a:r>
              <a:rPr lang="en-GB"/>
              <a:t>All my colleagues “Chemists, Analysts and Engineers” over the years who delivered this process.</a:t>
            </a:r>
          </a:p>
          <a:p>
            <a:pPr lvl="0">
              <a:lnSpc>
                <a:spcPct val="90000"/>
              </a:lnSpc>
            </a:pPr>
            <a:r>
              <a:rPr lang="en-GB"/>
              <a:t>Scale up systems whose software and support underpinned the kinetic understanding of this process</a:t>
            </a:r>
          </a:p>
        </p:txBody>
      </p:sp>
      <p:sp>
        <p:nvSpPr>
          <p:cNvPr id="3" name="Title 3"/>
          <p:cNvSpPr txBox="1">
            <a:spLocks noGrp="1"/>
          </p:cNvSpPr>
          <p:nvPr>
            <p:ph type="title"/>
          </p:nvPr>
        </p:nvSpPr>
        <p:spPr/>
        <p:txBody>
          <a:bodyPr anchorCtr="1"/>
          <a:lstStyle/>
          <a:p>
            <a:pPr lvl="0" algn="ctr"/>
            <a:r>
              <a:rPr lang="en-GB"/>
              <a:t>Acknowledgements</a:t>
            </a:r>
          </a:p>
        </p:txBody>
      </p:sp>
    </p:spTree>
    <p:extLst>
      <p:ext uri="{BB962C8B-B14F-4D97-AF65-F5344CB8AC3E}">
        <p14:creationId xmlns:p14="http://schemas.microsoft.com/office/powerpoint/2010/main" val="218285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Q and A</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01534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Content Placeholder 2"/>
          <p:cNvSpPr txBox="1">
            <a:spLocks noGrp="1"/>
          </p:cNvSpPr>
          <p:nvPr>
            <p:ph idx="1"/>
          </p:nvPr>
        </p:nvSpPr>
        <p:spPr/>
        <p:txBody>
          <a:bodyPr/>
          <a:lstStyle/>
          <a:p>
            <a:pPr lvl="0">
              <a:lnSpc>
                <a:spcPct val="90000"/>
              </a:lnSpc>
            </a:pPr>
            <a:r>
              <a:rPr lang="en-GB"/>
              <a:t>Reactive chemistry.</a:t>
            </a:r>
          </a:p>
          <a:p>
            <a:pPr lvl="0">
              <a:lnSpc>
                <a:spcPct val="90000"/>
              </a:lnSpc>
            </a:pPr>
            <a:r>
              <a:rPr lang="en-GB"/>
              <a:t>Biphasic extractions and separations.</a:t>
            </a:r>
          </a:p>
          <a:p>
            <a:pPr lvl="0">
              <a:lnSpc>
                <a:spcPct val="90000"/>
              </a:lnSpc>
            </a:pPr>
            <a:r>
              <a:rPr lang="en-GB"/>
              <a:t>Distillation/ solvent exchange.</a:t>
            </a:r>
          </a:p>
          <a:p>
            <a:pPr lvl="0">
              <a:lnSpc>
                <a:spcPct val="90000"/>
              </a:lnSpc>
            </a:pPr>
            <a:r>
              <a:rPr lang="en-GB"/>
              <a:t>Membrane filtration.</a:t>
            </a:r>
          </a:p>
          <a:p>
            <a:pPr lvl="0">
              <a:lnSpc>
                <a:spcPct val="90000"/>
              </a:lnSpc>
            </a:pPr>
            <a:r>
              <a:rPr lang="en-GB"/>
              <a:t>Crystallisation</a:t>
            </a:r>
          </a:p>
          <a:p>
            <a:pPr lvl="0">
              <a:lnSpc>
                <a:spcPct val="90000"/>
              </a:lnSpc>
            </a:pPr>
            <a:r>
              <a:rPr lang="en-GB"/>
              <a:t>Filtration</a:t>
            </a:r>
          </a:p>
          <a:p>
            <a:pPr lvl="0">
              <a:lnSpc>
                <a:spcPct val="90000"/>
              </a:lnSpc>
            </a:pPr>
            <a:r>
              <a:rPr lang="en-GB"/>
              <a:t>Drying</a:t>
            </a:r>
          </a:p>
          <a:p>
            <a:pPr lvl="0">
              <a:lnSpc>
                <a:spcPct val="90000"/>
              </a:lnSpc>
            </a:pPr>
            <a:r>
              <a:rPr lang="en-GB"/>
              <a:t>Chromatography</a:t>
            </a:r>
          </a:p>
        </p:txBody>
      </p:sp>
      <p:sp>
        <p:nvSpPr>
          <p:cNvPr id="3" name="Title 1"/>
          <p:cNvSpPr txBox="1">
            <a:spLocks noGrp="1"/>
          </p:cNvSpPr>
          <p:nvPr>
            <p:ph type="title"/>
          </p:nvPr>
        </p:nvSpPr>
        <p:spPr/>
        <p:txBody>
          <a:bodyPr/>
          <a:lstStyle/>
          <a:p>
            <a:pPr lvl="0"/>
            <a:r>
              <a:rPr lang="en-GB" sz="3600"/>
              <a:t>Chemical Unit Operations Amenable to Flow</a:t>
            </a:r>
          </a:p>
        </p:txBody>
      </p:sp>
      <p:pic>
        <p:nvPicPr>
          <p:cNvPr id="4" name="Picture 2"/>
          <p:cNvPicPr>
            <a:picLocks noChangeAspect="1"/>
          </p:cNvPicPr>
          <p:nvPr/>
        </p:nvPicPr>
        <p:blipFill>
          <a:blip r:embed="rId3"/>
          <a:srcRect/>
          <a:stretch>
            <a:fillRect/>
          </a:stretch>
        </p:blipFill>
        <p:spPr>
          <a:xfrm>
            <a:off x="6012161" y="5661251"/>
            <a:ext cx="2971800" cy="857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lstStyle/>
          <a:p>
            <a:pPr lvl="0" algn="ctr"/>
            <a:r>
              <a:rPr lang="en-GB" sz="3600"/>
              <a:t>Continuous Stirred Tank Reactor CSTR</a:t>
            </a:r>
          </a:p>
        </p:txBody>
      </p:sp>
      <p:pic>
        <p:nvPicPr>
          <p:cNvPr id="3" name="Content Placeholder 4"/>
          <p:cNvPicPr>
            <a:picLocks noGrp="1" noChangeAspect="1"/>
          </p:cNvPicPr>
          <p:nvPr>
            <p:ph idx="2"/>
          </p:nvPr>
        </p:nvPicPr>
        <p:blipFill>
          <a:blip r:embed="rId3"/>
          <a:stretch>
            <a:fillRect/>
          </a:stretch>
        </p:blipFill>
        <p:spPr>
          <a:xfrm>
            <a:off x="2195739" y="2060847"/>
            <a:ext cx="4040184" cy="2757098"/>
          </a:xfrm>
        </p:spPr>
      </p:pic>
      <p:pic>
        <p:nvPicPr>
          <p:cNvPr id="4" name="Picture 2"/>
          <p:cNvPicPr>
            <a:picLocks noChangeAspect="1"/>
          </p:cNvPicPr>
          <p:nvPr/>
        </p:nvPicPr>
        <p:blipFill>
          <a:blip r:embed="rId4"/>
          <a:srcRect/>
          <a:stretch>
            <a:fillRect/>
          </a:stretch>
        </p:blipFill>
        <p:spPr>
          <a:xfrm>
            <a:off x="6012161" y="5661251"/>
            <a:ext cx="2971800" cy="857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3600"/>
              <a:t>Pumped Loop Reactor</a:t>
            </a:r>
          </a:p>
        </p:txBody>
      </p:sp>
      <p:pic>
        <p:nvPicPr>
          <p:cNvPr id="3" name="Picture 2"/>
          <p:cNvPicPr>
            <a:picLocks noChangeAspect="1"/>
          </p:cNvPicPr>
          <p:nvPr/>
        </p:nvPicPr>
        <p:blipFill>
          <a:blip r:embed="rId3"/>
          <a:srcRect/>
          <a:stretch>
            <a:fillRect/>
          </a:stretch>
        </p:blipFill>
        <p:spPr>
          <a:xfrm>
            <a:off x="6012161" y="5661251"/>
            <a:ext cx="2971800" cy="857250"/>
          </a:xfrm>
          <a:prstGeom prst="rect">
            <a:avLst/>
          </a:prstGeom>
          <a:noFill/>
          <a:ln>
            <a:noFill/>
          </a:ln>
        </p:spPr>
      </p:pic>
      <p:sp>
        <p:nvSpPr>
          <p:cNvPr id="4" name="Rectangle 7"/>
          <p:cNvSpPr/>
          <p:nvPr/>
        </p:nvSpPr>
        <p:spPr>
          <a:xfrm>
            <a:off x="773234" y="2348883"/>
            <a:ext cx="3528395" cy="1512170"/>
          </a:xfrm>
          <a:prstGeom prst="rect">
            <a:avLst/>
          </a:pr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Frame 11"/>
          <p:cNvSpPr/>
          <p:nvPr/>
        </p:nvSpPr>
        <p:spPr>
          <a:xfrm>
            <a:off x="1133279" y="2564901"/>
            <a:ext cx="3816422" cy="1080116"/>
          </a:xfrm>
          <a:custGeom>
            <a:avLst/>
            <a:gdLst>
              <a:gd name="f0" fmla="val w"/>
              <a:gd name="f1" fmla="val h"/>
              <a:gd name="f2" fmla="val ss"/>
              <a:gd name="f3" fmla="val 0"/>
              <a:gd name="f4" fmla="val 12500"/>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4 1"/>
              <a:gd name="f27" fmla="*/ f26 1 100000"/>
              <a:gd name="f28" fmla="+- f18 0 f27"/>
              <a:gd name="f29" fmla="+- f19 0 f27"/>
              <a:gd name="f30" fmla="*/ f27 f15 1"/>
              <a:gd name="f31" fmla="*/ f28 f15 1"/>
              <a:gd name="f32" fmla="*/ f29 f15 1"/>
            </a:gdLst>
            <a:ahLst/>
            <a:cxnLst>
              <a:cxn ang="3cd4">
                <a:pos x="hc" y="t"/>
              </a:cxn>
              <a:cxn ang="0">
                <a:pos x="r" y="vc"/>
              </a:cxn>
              <a:cxn ang="cd4">
                <a:pos x="hc" y="b"/>
              </a:cxn>
              <a:cxn ang="cd2">
                <a:pos x="l" y="vc"/>
              </a:cxn>
            </a:cxnLst>
            <a:rect l="f30" t="f30" r="f31" b="f32"/>
            <a:pathLst>
              <a:path>
                <a:moveTo>
                  <a:pt x="f20" y="f20"/>
                </a:moveTo>
                <a:lnTo>
                  <a:pt x="f23" y="f20"/>
                </a:lnTo>
                <a:lnTo>
                  <a:pt x="f23" y="f24"/>
                </a:lnTo>
                <a:lnTo>
                  <a:pt x="f20" y="f24"/>
                </a:lnTo>
                <a:close/>
                <a:moveTo>
                  <a:pt x="f30" y="f30"/>
                </a:moveTo>
                <a:lnTo>
                  <a:pt x="f30" y="f32"/>
                </a:lnTo>
                <a:lnTo>
                  <a:pt x="f31" y="f32"/>
                </a:lnTo>
                <a:lnTo>
                  <a:pt x="f31" y="f30"/>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quot;No&quot; Symbol 12"/>
          <p:cNvSpPr/>
          <p:nvPr/>
        </p:nvSpPr>
        <p:spPr>
          <a:xfrm>
            <a:off x="4661666" y="2924946"/>
            <a:ext cx="432044"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1"/>
              <a:gd name="f10" fmla="+- 0 0 10800000"/>
              <a:gd name="f11" fmla="val 18750"/>
              <a:gd name="f12" fmla="+- 0 0 -360"/>
              <a:gd name="f13" fmla="+- 0 0 -180"/>
              <a:gd name="f14" fmla="abs f4"/>
              <a:gd name="f15" fmla="abs f5"/>
              <a:gd name="f16" fmla="abs f6"/>
              <a:gd name="f17" fmla="+- 2700000 f2 0"/>
              <a:gd name="f18" fmla="*/ f12 f1 1"/>
              <a:gd name="f19" fmla="*/ f13 f1 1"/>
              <a:gd name="f20" fmla="?: f14 f4 1"/>
              <a:gd name="f21" fmla="?: f15 f5 1"/>
              <a:gd name="f22" fmla="?: f16 f6 1"/>
              <a:gd name="f23" fmla="+- f17 0 f2"/>
              <a:gd name="f24" fmla="*/ f18 1 f3"/>
              <a:gd name="f25" fmla="*/ f19 1 f3"/>
              <a:gd name="f26" fmla="*/ f20 1 21600"/>
              <a:gd name="f27" fmla="*/ f21 1 21600"/>
              <a:gd name="f28" fmla="*/ 21600 f20 1"/>
              <a:gd name="f29" fmla="*/ 21600 f21 1"/>
              <a:gd name="f30" fmla="+- f23 f2 0"/>
              <a:gd name="f31" fmla="+- f24 0 f2"/>
              <a:gd name="f32" fmla="+- f25 0 f2"/>
              <a:gd name="f33" fmla="min f27 f26"/>
              <a:gd name="f34" fmla="*/ f28 1 f22"/>
              <a:gd name="f35" fmla="*/ f29 1 f22"/>
              <a:gd name="f36" fmla="*/ f30 f8 1"/>
              <a:gd name="f37" fmla="val f34"/>
              <a:gd name="f38" fmla="val f35"/>
              <a:gd name="f39" fmla="*/ f36 1 f1"/>
              <a:gd name="f40" fmla="*/ f7 f33 1"/>
              <a:gd name="f41" fmla="+- f38 0 f7"/>
              <a:gd name="f42" fmla="+- f37 0 f7"/>
              <a:gd name="f43" fmla="+- 0 0 f39"/>
              <a:gd name="f44" fmla="*/ f41 1 2"/>
              <a:gd name="f45" fmla="*/ f42 1 2"/>
              <a:gd name="f46" fmla="min f42 f41"/>
              <a:gd name="f47" fmla="+- 0 0 f42"/>
              <a:gd name="f48" fmla="+- 0 0 f41"/>
              <a:gd name="f49" fmla="+- 0 0 f43"/>
              <a:gd name="f50" fmla="+- f7 f44 0"/>
              <a:gd name="f51" fmla="+- f7 f45 0"/>
              <a:gd name="f52" fmla="*/ f46 f11 1"/>
              <a:gd name="f53" fmla="+- 0 0 f47"/>
              <a:gd name="f54" fmla="+- 0 0 f48"/>
              <a:gd name="f55" fmla="*/ f49 f1 1"/>
              <a:gd name="f56" fmla="*/ f45 f33 1"/>
              <a:gd name="f57" fmla="*/ f44 f33 1"/>
              <a:gd name="f58" fmla="*/ f52 1 100000"/>
              <a:gd name="f59" fmla="at2 f53 f54"/>
              <a:gd name="f60" fmla="*/ f55 1 f8"/>
              <a:gd name="f61" fmla="*/ f50 f33 1"/>
              <a:gd name="f62" fmla="+- f59 f2 0"/>
              <a:gd name="f63" fmla="+- f45 0 f58"/>
              <a:gd name="f64" fmla="+- f44 0 f58"/>
              <a:gd name="f65" fmla="*/ f58 1 2"/>
              <a:gd name="f66" fmla="+- f60 0 f2"/>
              <a:gd name="f67" fmla="*/ f62 f8 1"/>
              <a:gd name="f68" fmla="cos 1 f66"/>
              <a:gd name="f69" fmla="sin 1 f66"/>
              <a:gd name="f70" fmla="*/ f63 f64 1"/>
              <a:gd name="f71" fmla="+- 0 0 f65"/>
              <a:gd name="f72" fmla="*/ f63 f33 1"/>
              <a:gd name="f73" fmla="*/ f64 f33 1"/>
              <a:gd name="f74" fmla="*/ f67 1 f1"/>
              <a:gd name="f75" fmla="+- 0 0 f68"/>
              <a:gd name="f76" fmla="+- 0 0 f69"/>
              <a:gd name="f77" fmla="+- 0 0 f71"/>
              <a:gd name="f78" fmla="+- 0 0 f74"/>
              <a:gd name="f79" fmla="+- 0 0 f75"/>
              <a:gd name="f80" fmla="+- 0 0 f76"/>
              <a:gd name="f81" fmla="val f78"/>
              <a:gd name="f82" fmla="val f79"/>
              <a:gd name="f83" fmla="val f80"/>
              <a:gd name="f84" fmla="+- 0 0 f81"/>
              <a:gd name="f85" fmla="*/ f82 f45 1"/>
              <a:gd name="f86" fmla="*/ f83 f44 1"/>
              <a:gd name="f87" fmla="*/ f84 f1 1"/>
              <a:gd name="f88" fmla="+- f51 0 f85"/>
              <a:gd name="f89" fmla="+- f51 f85 0"/>
              <a:gd name="f90" fmla="+- f50 0 f86"/>
              <a:gd name="f91" fmla="+- f50 f86 0"/>
              <a:gd name="f92" fmla="*/ f87 1 f8"/>
              <a:gd name="f93" fmla="*/ f88 f33 1"/>
              <a:gd name="f94" fmla="*/ f90 f33 1"/>
              <a:gd name="f95" fmla="*/ f89 f33 1"/>
              <a:gd name="f96" fmla="*/ f91 f33 1"/>
              <a:gd name="f97" fmla="+- f92 0 f2"/>
              <a:gd name="f98" fmla="+- f97 f2 0"/>
              <a:gd name="f99" fmla="*/ f98 f8 1"/>
              <a:gd name="f100" fmla="*/ f99 1 f1"/>
              <a:gd name="f101" fmla="+- 0 0 f100"/>
              <a:gd name="f102" fmla="+- 0 0 f101"/>
              <a:gd name="f103" fmla="*/ f102 f1 1"/>
              <a:gd name="f104" fmla="*/ f103 1 f8"/>
              <a:gd name="f105" fmla="+- f104 0 f2"/>
              <a:gd name="f106" fmla="cos 1 f105"/>
              <a:gd name="f107" fmla="sin 1 f105"/>
              <a:gd name="f108" fmla="+- 0 0 f106"/>
              <a:gd name="f109" fmla="+- 0 0 f107"/>
              <a:gd name="f110" fmla="+- 0 0 f108"/>
              <a:gd name="f111" fmla="+- 0 0 f109"/>
              <a:gd name="f112" fmla="val f110"/>
              <a:gd name="f113" fmla="val f111"/>
              <a:gd name="f114" fmla="*/ f112 f64 1"/>
              <a:gd name="f115" fmla="*/ f113 f63 1"/>
              <a:gd name="f116" fmla="*/ f114 f114 1"/>
              <a:gd name="f117" fmla="*/ f115 f115 1"/>
              <a:gd name="f118" fmla="+- f116 f117 0"/>
              <a:gd name="f119" fmla="+- f118 f9 0"/>
              <a:gd name="f120" fmla="sqrt f119"/>
              <a:gd name="f121" fmla="*/ f70 1 f120"/>
              <a:gd name="f122" fmla="+- 0 0 f121"/>
              <a:gd name="f123" fmla="+- 0 0 f122"/>
              <a:gd name="f124" fmla="at2 f123 f77"/>
              <a:gd name="f125" fmla="+- f124 f2 0"/>
              <a:gd name="f126" fmla="*/ f125 f8 1"/>
              <a:gd name="f127" fmla="*/ f126 1 f1"/>
              <a:gd name="f128" fmla="+- 0 0 f127"/>
              <a:gd name="f129" fmla="val f128"/>
              <a:gd name="f130" fmla="+- 0 0 f129"/>
              <a:gd name="f131" fmla="*/ f130 f1 1"/>
              <a:gd name="f132" fmla="*/ f131 1 f8"/>
              <a:gd name="f133" fmla="+- f132 0 f2"/>
              <a:gd name="f134" fmla="*/ f133 2 1"/>
              <a:gd name="f135" fmla="+- f97 0 f133"/>
              <a:gd name="f136" fmla="+- f10 f134 0"/>
              <a:gd name="f137" fmla="+- f135 0 f1"/>
              <a:gd name="f138" fmla="+- f135 f2 0"/>
              <a:gd name="f139" fmla="*/ f138 f8 1"/>
              <a:gd name="f140" fmla="*/ f139 1 f1"/>
              <a:gd name="f141" fmla="+- 0 0 f140"/>
              <a:gd name="f142" fmla="+- 0 0 f141"/>
              <a:gd name="f143" fmla="*/ f142 f1 1"/>
              <a:gd name="f144" fmla="*/ f143 1 f8"/>
              <a:gd name="f145" fmla="+- f144 0 f2"/>
              <a:gd name="f146" fmla="cos 1 f145"/>
              <a:gd name="f147" fmla="sin 1 f145"/>
              <a:gd name="f148" fmla="+- 0 0 f146"/>
              <a:gd name="f149" fmla="+- 0 0 f147"/>
              <a:gd name="f150" fmla="+- 0 0 f148"/>
              <a:gd name="f151" fmla="+- 0 0 f149"/>
              <a:gd name="f152" fmla="val f150"/>
              <a:gd name="f153" fmla="val f151"/>
              <a:gd name="f154" fmla="*/ f152 f64 1"/>
              <a:gd name="f155" fmla="*/ f153 f63 1"/>
              <a:gd name="f156" fmla="*/ f154 f154 1"/>
              <a:gd name="f157" fmla="*/ f155 f155 1"/>
              <a:gd name="f158" fmla="+- f156 f157 0"/>
              <a:gd name="f159" fmla="+- f158 f9 0"/>
              <a:gd name="f160" fmla="sqrt f159"/>
              <a:gd name="f161" fmla="*/ f70 1 f160"/>
              <a:gd name="f162" fmla="*/ f152 f161 1"/>
              <a:gd name="f163" fmla="*/ f153 f161 1"/>
              <a:gd name="f164" fmla="+- f51 f162 0"/>
              <a:gd name="f165" fmla="+- f50 f163 0"/>
              <a:gd name="f166" fmla="+- f51 0 f162"/>
              <a:gd name="f167" fmla="+- f50 0 f163"/>
              <a:gd name="f168" fmla="*/ f164 f33 1"/>
              <a:gd name="f169" fmla="*/ f165 f33 1"/>
              <a:gd name="f170" fmla="*/ f166 f33 1"/>
              <a:gd name="f171" fmla="*/ f167 f33 1"/>
            </a:gdLst>
            <a:ahLst/>
            <a:cxnLst>
              <a:cxn ang="3cd4">
                <a:pos x="hc" y="t"/>
              </a:cxn>
              <a:cxn ang="0">
                <a:pos x="r" y="vc"/>
              </a:cxn>
              <a:cxn ang="cd4">
                <a:pos x="hc" y="b"/>
              </a:cxn>
              <a:cxn ang="cd2">
                <a:pos x="l" y="vc"/>
              </a:cxn>
              <a:cxn ang="f31">
                <a:pos x="f93" y="f94"/>
              </a:cxn>
              <a:cxn ang="f32">
                <a:pos x="f93" y="f96"/>
              </a:cxn>
              <a:cxn ang="f32">
                <a:pos x="f95" y="f96"/>
              </a:cxn>
              <a:cxn ang="f31">
                <a:pos x="f95" y="f94"/>
              </a:cxn>
            </a:cxnLst>
            <a:rect l="f93" t="f94" r="f95" b="f96"/>
            <a:pathLst>
              <a:path>
                <a:moveTo>
                  <a:pt x="f40" y="f61"/>
                </a:moveTo>
                <a:arcTo wR="f56" hR="f57" stAng="f1" swAng="f0"/>
                <a:close/>
                <a:moveTo>
                  <a:pt x="f168" y="f169"/>
                </a:moveTo>
                <a:arcTo wR="f72" hR="f73" stAng="f135" swAng="f136"/>
                <a:close/>
                <a:moveTo>
                  <a:pt x="f170" y="f171"/>
                </a:moveTo>
                <a:arcTo wR="f72" hR="f73" stAng="f137" swAng="f136"/>
                <a:close/>
              </a:path>
            </a:pathLst>
          </a:cu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cxnSp>
        <p:nvCxnSpPr>
          <p:cNvPr id="7" name="Straight Connector 14"/>
          <p:cNvCxnSpPr>
            <a:endCxn id="5" idx="2"/>
          </p:cNvCxnSpPr>
          <p:nvPr/>
        </p:nvCxnSpPr>
        <p:spPr>
          <a:xfrm flipV="1">
            <a:off x="3041486" y="3645026"/>
            <a:ext cx="0" cy="936099"/>
          </a:xfrm>
          <a:prstGeom prst="straightConnector1">
            <a:avLst/>
          </a:prstGeom>
          <a:noFill/>
          <a:ln w="9528">
            <a:solidFill>
              <a:srgbClr val="4A7EBB"/>
            </a:solidFill>
            <a:prstDash val="solid"/>
          </a:ln>
        </p:spPr>
      </p:cxnSp>
      <p:cxnSp>
        <p:nvCxnSpPr>
          <p:cNvPr id="8" name="Straight Connector 16"/>
          <p:cNvCxnSpPr/>
          <p:nvPr/>
        </p:nvCxnSpPr>
        <p:spPr>
          <a:xfrm flipV="1">
            <a:off x="3041486" y="1844820"/>
            <a:ext cx="0" cy="720081"/>
          </a:xfrm>
          <a:prstGeom prst="straightConnector1">
            <a:avLst/>
          </a:prstGeom>
          <a:noFill/>
          <a:ln w="9528">
            <a:solidFill>
              <a:srgbClr val="4A7EBB"/>
            </a:solidFill>
            <a:prstDash val="solid"/>
          </a:ln>
        </p:spPr>
      </p:cxnSp>
      <p:cxnSp>
        <p:nvCxnSpPr>
          <p:cNvPr id="9" name="Straight Connector 18"/>
          <p:cNvCxnSpPr/>
          <p:nvPr/>
        </p:nvCxnSpPr>
        <p:spPr>
          <a:xfrm flipH="1">
            <a:off x="4949702" y="2924946"/>
            <a:ext cx="792089" cy="0"/>
          </a:xfrm>
          <a:prstGeom prst="straightConnector1">
            <a:avLst/>
          </a:prstGeom>
          <a:noFill/>
          <a:ln w="9528">
            <a:solidFill>
              <a:srgbClr val="4A7EBB"/>
            </a:solidFill>
            <a:prstDash val="solid"/>
          </a:ln>
        </p:spPr>
      </p:cxnSp>
      <p:sp>
        <p:nvSpPr>
          <p:cNvPr id="10" name="TextBox 20"/>
          <p:cNvSpPr txBox="1"/>
          <p:nvPr/>
        </p:nvSpPr>
        <p:spPr>
          <a:xfrm>
            <a:off x="2717450" y="1525429"/>
            <a:ext cx="93610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Outlet</a:t>
            </a:r>
          </a:p>
        </p:txBody>
      </p:sp>
      <p:sp>
        <p:nvSpPr>
          <p:cNvPr id="11" name="TextBox 21"/>
          <p:cNvSpPr txBox="1"/>
          <p:nvPr/>
        </p:nvSpPr>
        <p:spPr>
          <a:xfrm>
            <a:off x="2573441" y="4581125"/>
            <a:ext cx="936107"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Feed in</a:t>
            </a:r>
          </a:p>
        </p:txBody>
      </p:sp>
      <p:sp>
        <p:nvSpPr>
          <p:cNvPr id="12" name="TextBox 22"/>
          <p:cNvSpPr txBox="1"/>
          <p:nvPr/>
        </p:nvSpPr>
        <p:spPr>
          <a:xfrm>
            <a:off x="5885800" y="2740273"/>
            <a:ext cx="1368152"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Reagent in</a:t>
            </a:r>
          </a:p>
        </p:txBody>
      </p:sp>
      <p:sp>
        <p:nvSpPr>
          <p:cNvPr id="13" name="TextBox 23"/>
          <p:cNvSpPr txBox="1"/>
          <p:nvPr/>
        </p:nvSpPr>
        <p:spPr>
          <a:xfrm>
            <a:off x="4949702" y="3119274"/>
            <a:ext cx="1224134"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Circulation pump</a:t>
            </a:r>
          </a:p>
        </p:txBody>
      </p:sp>
      <p:sp>
        <p:nvSpPr>
          <p:cNvPr id="14" name="TextBox 24"/>
          <p:cNvSpPr txBox="1"/>
          <p:nvPr/>
        </p:nvSpPr>
        <p:spPr>
          <a:xfrm>
            <a:off x="1812148" y="2796107"/>
            <a:ext cx="1872206"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Temperature control Jacket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Content Placeholder 1"/>
          <p:cNvSpPr txBox="1">
            <a:spLocks noGrp="1"/>
          </p:cNvSpPr>
          <p:nvPr>
            <p:ph idx="1"/>
          </p:nvPr>
        </p:nvSpPr>
        <p:spPr/>
        <p:txBody>
          <a:bodyPr/>
          <a:lstStyle/>
          <a:p>
            <a:endParaRPr lang="en-GB"/>
          </a:p>
        </p:txBody>
      </p:sp>
      <p:sp>
        <p:nvSpPr>
          <p:cNvPr id="3" name="Title 2"/>
          <p:cNvSpPr txBox="1">
            <a:spLocks noGrp="1"/>
          </p:cNvSpPr>
          <p:nvPr>
            <p:ph type="title"/>
          </p:nvPr>
        </p:nvSpPr>
        <p:spPr/>
        <p:txBody>
          <a:bodyPr anchorCtr="1"/>
          <a:lstStyle/>
          <a:p>
            <a:pPr lvl="0" algn="ctr"/>
            <a:r>
              <a:rPr lang="en-GB"/>
              <a:t>Plug Flow Reactor </a:t>
            </a:r>
            <a:br>
              <a:rPr lang="en-GB"/>
            </a:br>
            <a:r>
              <a:rPr lang="en-GB"/>
              <a:t>PFR</a:t>
            </a:r>
          </a:p>
        </p:txBody>
      </p:sp>
      <p:sp>
        <p:nvSpPr>
          <p:cNvPr id="4" name="Rectangle 3"/>
          <p:cNvSpPr/>
          <p:nvPr/>
        </p:nvSpPr>
        <p:spPr>
          <a:xfrm rot="16200004">
            <a:off x="-516" y="2852941"/>
            <a:ext cx="1944215" cy="1440152"/>
          </a:xfrm>
          <a:prstGeom prst="rect">
            <a:avLst/>
          </a:prstGeom>
          <a:noFill/>
          <a:ln>
            <a:noFill/>
            <a:prstDash val="solid"/>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0000" b="0" i="0" u="none" strike="noStrike" kern="1200" cap="none" spc="0" baseline="0">
                <a:solidFill>
                  <a:srgbClr val="FFFFFF"/>
                </a:solidFill>
                <a:effectLst>
                  <a:outerShdw dist="32004" dir="5400000">
                    <a:srgbClr val="000000"/>
                  </a:outerShdw>
                </a:effectLst>
                <a:uFillTx/>
                <a:latin typeface="Calibri"/>
              </a:rPr>
              <a:t>Y</a:t>
            </a:r>
          </a:p>
        </p:txBody>
      </p:sp>
      <p:cxnSp>
        <p:nvCxnSpPr>
          <p:cNvPr id="5" name="Straight Arrow Connector 9"/>
          <p:cNvCxnSpPr/>
          <p:nvPr/>
        </p:nvCxnSpPr>
        <p:spPr>
          <a:xfrm>
            <a:off x="2483766" y="2420892"/>
            <a:ext cx="864099" cy="432045"/>
          </a:xfrm>
          <a:prstGeom prst="straightConnector1">
            <a:avLst/>
          </a:prstGeom>
          <a:noFill/>
          <a:ln w="9528">
            <a:solidFill>
              <a:srgbClr val="4A7EBB"/>
            </a:solidFill>
            <a:prstDash val="solid"/>
            <a:tailEnd type="arrow"/>
          </a:ln>
        </p:spPr>
      </p:cxnSp>
      <p:cxnSp>
        <p:nvCxnSpPr>
          <p:cNvPr id="6" name="Straight Arrow Connector 11"/>
          <p:cNvCxnSpPr/>
          <p:nvPr/>
        </p:nvCxnSpPr>
        <p:spPr>
          <a:xfrm flipV="1">
            <a:off x="2483766" y="4149080"/>
            <a:ext cx="864099" cy="396045"/>
          </a:xfrm>
          <a:prstGeom prst="straightConnector1">
            <a:avLst/>
          </a:prstGeom>
          <a:noFill/>
          <a:ln w="9528">
            <a:solidFill>
              <a:srgbClr val="4A7EBB"/>
            </a:solidFill>
            <a:prstDash val="solid"/>
            <a:tailEnd type="arrow"/>
          </a:ln>
        </p:spPr>
      </p:cxnSp>
      <p:cxnSp>
        <p:nvCxnSpPr>
          <p:cNvPr id="7" name="Straight Connector 13"/>
          <p:cNvCxnSpPr/>
          <p:nvPr/>
        </p:nvCxnSpPr>
        <p:spPr>
          <a:xfrm flipV="1">
            <a:off x="3347865" y="3573018"/>
            <a:ext cx="1224135" cy="576062"/>
          </a:xfrm>
          <a:prstGeom prst="straightConnector1">
            <a:avLst/>
          </a:prstGeom>
          <a:noFill/>
          <a:ln w="9528">
            <a:solidFill>
              <a:srgbClr val="4A7EBB"/>
            </a:solidFill>
            <a:prstDash val="solid"/>
          </a:ln>
        </p:spPr>
      </p:cxnSp>
      <p:cxnSp>
        <p:nvCxnSpPr>
          <p:cNvPr id="8" name="Straight Connector 15"/>
          <p:cNvCxnSpPr/>
          <p:nvPr/>
        </p:nvCxnSpPr>
        <p:spPr>
          <a:xfrm>
            <a:off x="3347865" y="2852937"/>
            <a:ext cx="1296144" cy="720081"/>
          </a:xfrm>
          <a:prstGeom prst="straightConnector1">
            <a:avLst/>
          </a:prstGeom>
          <a:noFill/>
          <a:ln w="9528">
            <a:solidFill>
              <a:srgbClr val="4A7EBB"/>
            </a:solidFill>
            <a:prstDash val="solid"/>
          </a:ln>
        </p:spPr>
      </p:cxnSp>
      <p:cxnSp>
        <p:nvCxnSpPr>
          <p:cNvPr id="9" name="Straight Arrow Connector 17"/>
          <p:cNvCxnSpPr/>
          <p:nvPr/>
        </p:nvCxnSpPr>
        <p:spPr>
          <a:xfrm>
            <a:off x="4644009" y="3573018"/>
            <a:ext cx="1152125" cy="0"/>
          </a:xfrm>
          <a:prstGeom prst="straightConnector1">
            <a:avLst/>
          </a:prstGeom>
          <a:noFill/>
          <a:ln w="9528">
            <a:solidFill>
              <a:srgbClr val="4A7EBB"/>
            </a:solidFill>
            <a:prstDash val="solid"/>
            <a:tailEnd type="arrow"/>
          </a:ln>
        </p:spPr>
      </p:cxnSp>
      <p:sp>
        <p:nvSpPr>
          <p:cNvPr id="10" name="Rectangle 18"/>
          <p:cNvSpPr/>
          <p:nvPr/>
        </p:nvSpPr>
        <p:spPr>
          <a:xfrm>
            <a:off x="5220071" y="3356990"/>
            <a:ext cx="45720" cy="504053"/>
          </a:xfrm>
          <a:prstGeom prst="rect">
            <a:avLst/>
          </a:prstGeom>
          <a:solidFill>
            <a:srgbClr val="4F81BD"/>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11" name="Picture 2"/>
          <p:cNvPicPr>
            <a:picLocks noChangeAspect="1"/>
          </p:cNvPicPr>
          <p:nvPr/>
        </p:nvPicPr>
        <p:blipFill>
          <a:blip r:embed="rId3"/>
          <a:srcRect/>
          <a:stretch>
            <a:fillRect/>
          </a:stretch>
        </p:blipFill>
        <p:spPr>
          <a:xfrm>
            <a:off x="6012161" y="5661251"/>
            <a:ext cx="2971800" cy="857250"/>
          </a:xfrm>
          <a:prstGeom prst="rect">
            <a:avLst/>
          </a:prstGeom>
          <a:noFill/>
          <a:ln>
            <a:noFill/>
          </a:ln>
        </p:spPr>
      </p:pic>
      <p:cxnSp>
        <p:nvCxnSpPr>
          <p:cNvPr id="12" name="Straight Connector 13"/>
          <p:cNvCxnSpPr/>
          <p:nvPr/>
        </p:nvCxnSpPr>
        <p:spPr>
          <a:xfrm>
            <a:off x="4689747" y="3320981"/>
            <a:ext cx="2906585" cy="0"/>
          </a:xfrm>
          <a:prstGeom prst="straightConnector1">
            <a:avLst/>
          </a:prstGeom>
          <a:noFill/>
          <a:ln w="38103">
            <a:solidFill>
              <a:srgbClr val="000000"/>
            </a:solidFill>
            <a:prstDash val="solid"/>
          </a:ln>
        </p:spPr>
      </p:cxnSp>
      <p:cxnSp>
        <p:nvCxnSpPr>
          <p:cNvPr id="13" name="Straight Connector 15"/>
          <p:cNvCxnSpPr/>
          <p:nvPr/>
        </p:nvCxnSpPr>
        <p:spPr>
          <a:xfrm>
            <a:off x="4644009" y="3825035"/>
            <a:ext cx="2952323" cy="0"/>
          </a:xfrm>
          <a:prstGeom prst="straightConnector1">
            <a:avLst/>
          </a:prstGeom>
          <a:noFill/>
          <a:ln w="38103">
            <a:solidFill>
              <a:srgbClr val="000000"/>
            </a:solidFill>
            <a:prstDash val="solid"/>
          </a:ln>
        </p:spPr>
      </p:cxnSp>
      <p:cxnSp>
        <p:nvCxnSpPr>
          <p:cNvPr id="14" name="Straight Connector 17"/>
          <p:cNvCxnSpPr/>
          <p:nvPr/>
        </p:nvCxnSpPr>
        <p:spPr>
          <a:xfrm>
            <a:off x="2195739" y="2600910"/>
            <a:ext cx="1764189" cy="972098"/>
          </a:xfrm>
          <a:prstGeom prst="straightConnector1">
            <a:avLst/>
          </a:prstGeom>
          <a:noFill/>
          <a:ln w="38103">
            <a:solidFill>
              <a:srgbClr val="000000"/>
            </a:solidFill>
            <a:prstDash val="solid"/>
          </a:ln>
        </p:spPr>
      </p:cxnSp>
      <p:cxnSp>
        <p:nvCxnSpPr>
          <p:cNvPr id="15" name="Straight Connector 19"/>
          <p:cNvCxnSpPr/>
          <p:nvPr/>
        </p:nvCxnSpPr>
        <p:spPr>
          <a:xfrm flipH="1">
            <a:off x="2195739" y="3609017"/>
            <a:ext cx="1764189" cy="738086"/>
          </a:xfrm>
          <a:prstGeom prst="straightConnector1">
            <a:avLst/>
          </a:prstGeom>
          <a:noFill/>
          <a:ln w="38103">
            <a:solidFill>
              <a:srgbClr val="000000"/>
            </a:solidFill>
            <a:prstDash val="solid"/>
          </a:ln>
        </p:spPr>
      </p:cxnSp>
      <p:sp>
        <p:nvSpPr>
          <p:cNvPr id="16" name="Rectangle 25"/>
          <p:cNvSpPr/>
          <p:nvPr/>
        </p:nvSpPr>
        <p:spPr>
          <a:xfrm>
            <a:off x="6152723" y="3374986"/>
            <a:ext cx="291483" cy="396035"/>
          </a:xfrm>
          <a:prstGeom prst="rect">
            <a:avLst/>
          </a:prstGeom>
          <a:solidFill>
            <a:srgbClr val="FFFFFF"/>
          </a:solidFill>
          <a:ln w="25402">
            <a:solidFill>
              <a:srgbClr val="FFFFF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pic>
        <p:nvPicPr>
          <p:cNvPr id="2" name="Content Placeholder 5"/>
          <p:cNvPicPr>
            <a:picLocks noGrp="1" noChangeAspect="1"/>
          </p:cNvPicPr>
          <p:nvPr>
            <p:ph idx="1"/>
          </p:nvPr>
        </p:nvPicPr>
        <p:blipFill>
          <a:blip r:embed="rId3"/>
          <a:stretch>
            <a:fillRect/>
          </a:stretch>
        </p:blipFill>
        <p:spPr>
          <a:xfrm>
            <a:off x="683568" y="2204865"/>
            <a:ext cx="5016800" cy="2424897"/>
          </a:xfrm>
        </p:spPr>
      </p:pic>
      <p:sp>
        <p:nvSpPr>
          <p:cNvPr id="3" name="Title 1"/>
          <p:cNvSpPr txBox="1">
            <a:spLocks noGrp="1"/>
          </p:cNvSpPr>
          <p:nvPr>
            <p:ph type="title"/>
          </p:nvPr>
        </p:nvSpPr>
        <p:spPr/>
        <p:txBody>
          <a:bodyPr/>
          <a:lstStyle/>
          <a:p>
            <a:pPr lvl="0"/>
            <a:r>
              <a:rPr lang="en-GB" sz="3600"/>
              <a:t>Micro Channel Reactor</a:t>
            </a:r>
          </a:p>
        </p:txBody>
      </p:sp>
      <p:pic>
        <p:nvPicPr>
          <p:cNvPr id="4" name="Picture 2"/>
          <p:cNvPicPr>
            <a:picLocks noChangeAspect="1"/>
          </p:cNvPicPr>
          <p:nvPr/>
        </p:nvPicPr>
        <p:blipFill>
          <a:blip r:embed="rId4"/>
          <a:srcRect/>
          <a:stretch>
            <a:fillRect/>
          </a:stretch>
        </p:blipFill>
        <p:spPr>
          <a:xfrm>
            <a:off x="6012161" y="5661251"/>
            <a:ext cx="2971800" cy="857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p:cNvSpPr txBox="1">
            <a:spLocks noGrp="1"/>
          </p:cNvSpPr>
          <p:nvPr>
            <p:ph type="title"/>
          </p:nvPr>
        </p:nvSpPr>
        <p:spPr>
          <a:xfrm>
            <a:off x="323523" y="272216"/>
            <a:ext cx="8229600" cy="1143000"/>
          </a:xfrm>
        </p:spPr>
        <p:txBody>
          <a:bodyPr anchorCtr="1"/>
          <a:lstStyle/>
          <a:p>
            <a:pPr lvl="0" algn="ctr"/>
            <a:r>
              <a:rPr lang="en-GB" sz="3600"/>
              <a:t>Narrow Tube Reactor</a:t>
            </a:r>
          </a:p>
        </p:txBody>
      </p:sp>
      <p:pic>
        <p:nvPicPr>
          <p:cNvPr id="3" name="Picture 2"/>
          <p:cNvPicPr>
            <a:picLocks noChangeAspect="1"/>
          </p:cNvPicPr>
          <p:nvPr/>
        </p:nvPicPr>
        <p:blipFill>
          <a:blip r:embed="rId3"/>
          <a:srcRect/>
          <a:stretch>
            <a:fillRect/>
          </a:stretch>
        </p:blipFill>
        <p:spPr>
          <a:xfrm>
            <a:off x="6012161" y="5661251"/>
            <a:ext cx="2971800" cy="857250"/>
          </a:xfrm>
          <a:prstGeom prst="rect">
            <a:avLst/>
          </a:prstGeom>
          <a:noFill/>
          <a:ln>
            <a:noFill/>
          </a:ln>
        </p:spPr>
      </p:pic>
      <p:sp>
        <p:nvSpPr>
          <p:cNvPr id="4" name="Flowchart: Delay 1"/>
          <p:cNvSpPr/>
          <p:nvPr/>
        </p:nvSpPr>
        <p:spPr>
          <a:xfrm rot="5400013">
            <a:off x="1763685" y="1628803"/>
            <a:ext cx="1152125" cy="792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Flowchart: Delay 17"/>
          <p:cNvSpPr/>
          <p:nvPr/>
        </p:nvSpPr>
        <p:spPr>
          <a:xfrm rot="5400013">
            <a:off x="4463990" y="1628803"/>
            <a:ext cx="1152125" cy="79208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Flowchart: Summing Junction 4"/>
          <p:cNvSpPr/>
          <p:nvPr/>
        </p:nvSpPr>
        <p:spPr>
          <a:xfrm>
            <a:off x="2033424" y="2972769"/>
            <a:ext cx="612648" cy="6126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stroke="0">
                <a:moveTo>
                  <a:pt x="f37" y="f50"/>
                </a:moveTo>
                <a:arcTo wR="f47" hR="f48" stAng="f1" swAng="f0"/>
                <a:close/>
              </a:path>
              <a:path fill="none">
                <a:moveTo>
                  <a:pt x="f66" y="f67"/>
                </a:moveTo>
                <a:lnTo>
                  <a:pt x="f68" y="f69"/>
                </a:lnTo>
                <a:moveTo>
                  <a:pt x="f68" y="f67"/>
                </a:moveTo>
                <a:lnTo>
                  <a:pt x="f66" y="f69"/>
                </a:lnTo>
              </a:path>
              <a:path fill="none">
                <a:moveTo>
                  <a:pt x="f37" y="f50"/>
                </a:moveTo>
                <a:arcTo wR="f47" hR="f48" stAng="f1" swAng="f0"/>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Flowchart: Summing Junction 6"/>
          <p:cNvSpPr/>
          <p:nvPr/>
        </p:nvSpPr>
        <p:spPr>
          <a:xfrm>
            <a:off x="4778590" y="2972769"/>
            <a:ext cx="612648" cy="6126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stroke="0">
                <a:moveTo>
                  <a:pt x="f37" y="f50"/>
                </a:moveTo>
                <a:arcTo wR="f47" hR="f48" stAng="f1" swAng="f0"/>
                <a:close/>
              </a:path>
              <a:path fill="none">
                <a:moveTo>
                  <a:pt x="f66" y="f67"/>
                </a:moveTo>
                <a:lnTo>
                  <a:pt x="f68" y="f69"/>
                </a:lnTo>
                <a:moveTo>
                  <a:pt x="f68" y="f67"/>
                </a:moveTo>
                <a:lnTo>
                  <a:pt x="f66" y="f69"/>
                </a:lnTo>
              </a:path>
              <a:path fill="none">
                <a:moveTo>
                  <a:pt x="f37" y="f50"/>
                </a:moveTo>
                <a:arcTo wR="f47" hR="f48" stAng="f1" swAng="f0"/>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8" name="Elbow Connector 9"/>
          <p:cNvCxnSpPr>
            <a:stCxn id="4" idx="1"/>
            <a:endCxn id="6" idx="0"/>
          </p:cNvCxnSpPr>
          <p:nvPr/>
        </p:nvCxnSpPr>
        <p:spPr>
          <a:xfrm rot="16200000" flipH="1">
            <a:off x="2153817" y="2786837"/>
            <a:ext cx="371859" cy="3"/>
          </a:xfrm>
          <a:prstGeom prst="bentConnector3">
            <a:avLst/>
          </a:prstGeom>
          <a:noFill/>
          <a:ln w="9528">
            <a:solidFill>
              <a:srgbClr val="4A7EBB"/>
            </a:solidFill>
            <a:prstDash val="solid"/>
          </a:ln>
        </p:spPr>
      </p:cxnSp>
      <p:cxnSp>
        <p:nvCxnSpPr>
          <p:cNvPr id="9" name="Straight Connector 13"/>
          <p:cNvCxnSpPr>
            <a:stCxn id="5" idx="1"/>
            <a:endCxn id="7" idx="0"/>
          </p:cNvCxnSpPr>
          <p:nvPr/>
        </p:nvCxnSpPr>
        <p:spPr>
          <a:xfrm>
            <a:off x="5040050" y="2600910"/>
            <a:ext cx="44864" cy="371859"/>
          </a:xfrm>
          <a:prstGeom prst="straightConnector1">
            <a:avLst/>
          </a:prstGeom>
          <a:noFill/>
          <a:ln w="9528">
            <a:solidFill>
              <a:srgbClr val="4A7EBB"/>
            </a:solidFill>
            <a:prstDash val="solid"/>
          </a:ln>
        </p:spPr>
      </p:cxnSp>
      <p:sp>
        <p:nvSpPr>
          <p:cNvPr id="10" name="Isosceles Triangle 25"/>
          <p:cNvSpPr/>
          <p:nvPr/>
        </p:nvSpPr>
        <p:spPr>
          <a:xfrm rot="17947410">
            <a:off x="3381533" y="3675851"/>
            <a:ext cx="530352" cy="457200"/>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11" name="Straight Connector 29"/>
          <p:cNvCxnSpPr>
            <a:stCxn id="6" idx="2"/>
            <a:endCxn id="10" idx="4"/>
          </p:cNvCxnSpPr>
          <p:nvPr/>
        </p:nvCxnSpPr>
        <p:spPr>
          <a:xfrm>
            <a:off x="2339748" y="3585417"/>
            <a:ext cx="1107262" cy="207776"/>
          </a:xfrm>
          <a:prstGeom prst="straightConnector1">
            <a:avLst/>
          </a:prstGeom>
          <a:noFill/>
          <a:ln w="9528">
            <a:solidFill>
              <a:srgbClr val="4A7EBB"/>
            </a:solidFill>
            <a:prstDash val="solid"/>
          </a:ln>
        </p:spPr>
      </p:cxnSp>
      <p:cxnSp>
        <p:nvCxnSpPr>
          <p:cNvPr id="12" name="Straight Connector 3071"/>
          <p:cNvCxnSpPr>
            <a:stCxn id="7" idx="5"/>
            <a:endCxn id="10" idx="8"/>
          </p:cNvCxnSpPr>
          <p:nvPr/>
        </p:nvCxnSpPr>
        <p:spPr>
          <a:xfrm flipH="1">
            <a:off x="3975467" y="3495697"/>
            <a:ext cx="892843" cy="288362"/>
          </a:xfrm>
          <a:prstGeom prst="straightConnector1">
            <a:avLst/>
          </a:prstGeom>
          <a:noFill/>
          <a:ln w="9528">
            <a:solidFill>
              <a:srgbClr val="4A7EBB"/>
            </a:solidFill>
            <a:prstDash val="solid"/>
          </a:ln>
        </p:spPr>
      </p:cxnSp>
      <p:cxnSp>
        <p:nvCxnSpPr>
          <p:cNvPr id="13" name="Curved Connector 3079"/>
          <p:cNvCxnSpPr/>
          <p:nvPr/>
        </p:nvCxnSpPr>
        <p:spPr>
          <a:xfrm>
            <a:off x="3131838" y="4945879"/>
            <a:ext cx="72009" cy="12701"/>
          </a:xfrm>
          <a:prstGeom prst="curvedConnector3">
            <a:avLst/>
          </a:prstGeom>
          <a:noFill/>
          <a:ln w="9528">
            <a:solidFill>
              <a:srgbClr val="4A7EBB"/>
            </a:solidFill>
            <a:prstDash val="solid"/>
          </a:ln>
        </p:spPr>
      </p:cxnSp>
      <p:sp>
        <p:nvSpPr>
          <p:cNvPr id="14" name="Rounded Rectangle 3082"/>
          <p:cNvSpPr/>
          <p:nvPr/>
        </p:nvSpPr>
        <p:spPr>
          <a:xfrm>
            <a:off x="3059829" y="3279093"/>
            <a:ext cx="1412053" cy="223814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6" name="TextBox 15"/>
          <p:cNvSpPr txBox="1"/>
          <p:nvPr/>
        </p:nvSpPr>
        <p:spPr>
          <a:xfrm>
            <a:off x="2988597" y="2915207"/>
            <a:ext cx="1470784" cy="646334"/>
          </a:xfrm>
          <a:prstGeom prst="rect">
            <a:avLst/>
          </a:prstGeom>
          <a:noFill/>
          <a:ln>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Thermostatic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bath</a:t>
            </a:r>
          </a:p>
        </p:txBody>
      </p:sp>
      <p:sp>
        <p:nvSpPr>
          <p:cNvPr id="17" name="TextBox 16"/>
          <p:cNvSpPr txBox="1"/>
          <p:nvPr/>
        </p:nvSpPr>
        <p:spPr>
          <a:xfrm>
            <a:off x="3932788" y="3689302"/>
            <a:ext cx="1152125"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Mixing connector</a:t>
            </a:r>
          </a:p>
        </p:txBody>
      </p:sp>
      <p:sp>
        <p:nvSpPr>
          <p:cNvPr id="18" name="TextBox 17"/>
          <p:cNvSpPr txBox="1"/>
          <p:nvPr/>
        </p:nvSpPr>
        <p:spPr>
          <a:xfrm>
            <a:off x="5436098" y="3108923"/>
            <a:ext cx="936098"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Pump</a:t>
            </a:r>
          </a:p>
        </p:txBody>
      </p:sp>
      <p:sp>
        <p:nvSpPr>
          <p:cNvPr id="19" name="TextBox 18"/>
          <p:cNvSpPr txBox="1"/>
          <p:nvPr/>
        </p:nvSpPr>
        <p:spPr>
          <a:xfrm>
            <a:off x="1187622" y="3108923"/>
            <a:ext cx="756071" cy="3693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Pump</a:t>
            </a:r>
          </a:p>
        </p:txBody>
      </p:sp>
      <p:sp>
        <p:nvSpPr>
          <p:cNvPr id="20" name="Freeform 19"/>
          <p:cNvSpPr/>
          <p:nvPr/>
        </p:nvSpPr>
        <p:spPr>
          <a:xfrm>
            <a:off x="3319981" y="4235116"/>
            <a:ext cx="852980" cy="1620252"/>
          </a:xfrm>
          <a:custGeom>
            <a:avLst/>
            <a:gdLst>
              <a:gd name="connsiteX0" fmla="*/ 385745 w 852980"/>
              <a:gd name="connsiteY0" fmla="*/ 0 h 1620252"/>
              <a:gd name="connsiteX1" fmla="*/ 401787 w 852980"/>
              <a:gd name="connsiteY1" fmla="*/ 80210 h 1620252"/>
              <a:gd name="connsiteX2" fmla="*/ 690545 w 852980"/>
              <a:gd name="connsiteY2" fmla="*/ 144379 h 1620252"/>
              <a:gd name="connsiteX3" fmla="*/ 802840 w 852980"/>
              <a:gd name="connsiteY3" fmla="*/ 160421 h 1620252"/>
              <a:gd name="connsiteX4" fmla="*/ 850966 w 852980"/>
              <a:gd name="connsiteY4" fmla="*/ 192505 h 1620252"/>
              <a:gd name="connsiteX5" fmla="*/ 706587 w 852980"/>
              <a:gd name="connsiteY5" fmla="*/ 240631 h 1620252"/>
              <a:gd name="connsiteX6" fmla="*/ 305535 w 852980"/>
              <a:gd name="connsiteY6" fmla="*/ 272716 h 1620252"/>
              <a:gd name="connsiteX7" fmla="*/ 129072 w 852980"/>
              <a:gd name="connsiteY7" fmla="*/ 272716 h 1620252"/>
              <a:gd name="connsiteX8" fmla="*/ 96987 w 852980"/>
              <a:gd name="connsiteY8" fmla="*/ 304800 h 1620252"/>
              <a:gd name="connsiteX9" fmla="*/ 113030 w 852980"/>
              <a:gd name="connsiteY9" fmla="*/ 352926 h 1620252"/>
              <a:gd name="connsiteX10" fmla="*/ 241366 w 852980"/>
              <a:gd name="connsiteY10" fmla="*/ 385010 h 1620252"/>
              <a:gd name="connsiteX11" fmla="*/ 289493 w 852980"/>
              <a:gd name="connsiteY11" fmla="*/ 401052 h 1620252"/>
              <a:gd name="connsiteX12" fmla="*/ 818882 w 852980"/>
              <a:gd name="connsiteY12" fmla="*/ 401052 h 1620252"/>
              <a:gd name="connsiteX13" fmla="*/ 850966 w 852980"/>
              <a:gd name="connsiteY13" fmla="*/ 433137 h 1620252"/>
              <a:gd name="connsiteX14" fmla="*/ 834924 w 852980"/>
              <a:gd name="connsiteY14" fmla="*/ 497305 h 1620252"/>
              <a:gd name="connsiteX15" fmla="*/ 738672 w 852980"/>
              <a:gd name="connsiteY15" fmla="*/ 545431 h 1620252"/>
              <a:gd name="connsiteX16" fmla="*/ 32819 w 852980"/>
              <a:gd name="connsiteY16" fmla="*/ 561473 h 1620252"/>
              <a:gd name="connsiteX17" fmla="*/ 735 w 852980"/>
              <a:gd name="connsiteY17" fmla="*/ 593558 h 1620252"/>
              <a:gd name="connsiteX18" fmla="*/ 48861 w 852980"/>
              <a:gd name="connsiteY18" fmla="*/ 705852 h 1620252"/>
              <a:gd name="connsiteX19" fmla="*/ 80945 w 852980"/>
              <a:gd name="connsiteY19" fmla="*/ 737937 h 1620252"/>
              <a:gd name="connsiteX20" fmla="*/ 129072 w 852980"/>
              <a:gd name="connsiteY20" fmla="*/ 753979 h 1620252"/>
              <a:gd name="connsiteX21" fmla="*/ 241366 w 852980"/>
              <a:gd name="connsiteY21" fmla="*/ 737937 h 1620252"/>
              <a:gd name="connsiteX22" fmla="*/ 289493 w 852980"/>
              <a:gd name="connsiteY22" fmla="*/ 721895 h 1620252"/>
              <a:gd name="connsiteX23" fmla="*/ 722630 w 852980"/>
              <a:gd name="connsiteY23" fmla="*/ 737937 h 1620252"/>
              <a:gd name="connsiteX24" fmla="*/ 834924 w 852980"/>
              <a:gd name="connsiteY24" fmla="*/ 753979 h 1620252"/>
              <a:gd name="connsiteX25" fmla="*/ 850966 w 852980"/>
              <a:gd name="connsiteY25" fmla="*/ 802105 h 1620252"/>
              <a:gd name="connsiteX26" fmla="*/ 786798 w 852980"/>
              <a:gd name="connsiteY26" fmla="*/ 882316 h 1620252"/>
              <a:gd name="connsiteX27" fmla="*/ 546166 w 852980"/>
              <a:gd name="connsiteY27" fmla="*/ 930442 h 1620252"/>
              <a:gd name="connsiteX28" fmla="*/ 449914 w 852980"/>
              <a:gd name="connsiteY28" fmla="*/ 914400 h 1620252"/>
              <a:gd name="connsiteX29" fmla="*/ 32819 w 852980"/>
              <a:gd name="connsiteY29" fmla="*/ 946484 h 1620252"/>
              <a:gd name="connsiteX30" fmla="*/ 48861 w 852980"/>
              <a:gd name="connsiteY30" fmla="*/ 994610 h 1620252"/>
              <a:gd name="connsiteX31" fmla="*/ 177198 w 852980"/>
              <a:gd name="connsiteY31" fmla="*/ 1074821 h 1620252"/>
              <a:gd name="connsiteX32" fmla="*/ 514082 w 852980"/>
              <a:gd name="connsiteY32" fmla="*/ 1090863 h 1620252"/>
              <a:gd name="connsiteX33" fmla="*/ 562208 w 852980"/>
              <a:gd name="connsiteY33" fmla="*/ 1106905 h 1620252"/>
              <a:gd name="connsiteX34" fmla="*/ 578251 w 852980"/>
              <a:gd name="connsiteY34" fmla="*/ 1155031 h 1620252"/>
              <a:gd name="connsiteX35" fmla="*/ 594293 w 852980"/>
              <a:gd name="connsiteY35" fmla="*/ 1267326 h 1620252"/>
              <a:gd name="connsiteX36" fmla="*/ 626377 w 852980"/>
              <a:gd name="connsiteY36" fmla="*/ 1363579 h 1620252"/>
              <a:gd name="connsiteX37" fmla="*/ 610335 w 852980"/>
              <a:gd name="connsiteY37" fmla="*/ 1475873 h 1620252"/>
              <a:gd name="connsiteX38" fmla="*/ 594293 w 852980"/>
              <a:gd name="connsiteY38" fmla="*/ 1524000 h 1620252"/>
              <a:gd name="connsiteX39" fmla="*/ 610335 w 852980"/>
              <a:gd name="connsiteY39" fmla="*/ 1572126 h 1620252"/>
              <a:gd name="connsiteX40" fmla="*/ 578251 w 852980"/>
              <a:gd name="connsiteY40" fmla="*/ 1620252 h 162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2980" h="1620252">
                <a:moveTo>
                  <a:pt x="385745" y="0"/>
                </a:moveTo>
                <a:cubicBezTo>
                  <a:pt x="391092" y="26737"/>
                  <a:pt x="395174" y="53758"/>
                  <a:pt x="401787" y="80210"/>
                </a:cubicBezTo>
                <a:cubicBezTo>
                  <a:pt x="435249" y="214056"/>
                  <a:pt x="462220" y="130948"/>
                  <a:pt x="690545" y="144379"/>
                </a:cubicBezTo>
                <a:cubicBezTo>
                  <a:pt x="727977" y="149726"/>
                  <a:pt x="766623" y="149556"/>
                  <a:pt x="802840" y="160421"/>
                </a:cubicBezTo>
                <a:cubicBezTo>
                  <a:pt x="821307" y="165961"/>
                  <a:pt x="862534" y="177081"/>
                  <a:pt x="850966" y="192505"/>
                </a:cubicBezTo>
                <a:cubicBezTo>
                  <a:pt x="850965" y="192506"/>
                  <a:pt x="730650" y="232610"/>
                  <a:pt x="706587" y="240631"/>
                </a:cubicBezTo>
                <a:cubicBezTo>
                  <a:pt x="546739" y="293913"/>
                  <a:pt x="675367" y="255905"/>
                  <a:pt x="305535" y="272716"/>
                </a:cubicBezTo>
                <a:cubicBezTo>
                  <a:pt x="243896" y="265011"/>
                  <a:pt x="185355" y="238946"/>
                  <a:pt x="129072" y="272716"/>
                </a:cubicBezTo>
                <a:cubicBezTo>
                  <a:pt x="116103" y="280498"/>
                  <a:pt x="107682" y="294105"/>
                  <a:pt x="96987" y="304800"/>
                </a:cubicBezTo>
                <a:cubicBezTo>
                  <a:pt x="102335" y="320842"/>
                  <a:pt x="98248" y="344714"/>
                  <a:pt x="113030" y="352926"/>
                </a:cubicBezTo>
                <a:cubicBezTo>
                  <a:pt x="151576" y="374340"/>
                  <a:pt x="199533" y="371066"/>
                  <a:pt x="241366" y="385010"/>
                </a:cubicBezTo>
                <a:lnTo>
                  <a:pt x="289493" y="401052"/>
                </a:lnTo>
                <a:cubicBezTo>
                  <a:pt x="502483" y="365554"/>
                  <a:pt x="467727" y="364725"/>
                  <a:pt x="818882" y="401052"/>
                </a:cubicBezTo>
                <a:cubicBezTo>
                  <a:pt x="833926" y="402608"/>
                  <a:pt x="840271" y="422442"/>
                  <a:pt x="850966" y="433137"/>
                </a:cubicBezTo>
                <a:cubicBezTo>
                  <a:pt x="845619" y="454526"/>
                  <a:pt x="847154" y="478960"/>
                  <a:pt x="834924" y="497305"/>
                </a:cubicBezTo>
                <a:cubicBezTo>
                  <a:pt x="823399" y="514593"/>
                  <a:pt x="760648" y="544496"/>
                  <a:pt x="738672" y="545431"/>
                </a:cubicBezTo>
                <a:cubicBezTo>
                  <a:pt x="503540" y="555437"/>
                  <a:pt x="268103" y="556126"/>
                  <a:pt x="32819" y="561473"/>
                </a:cubicBezTo>
                <a:cubicBezTo>
                  <a:pt x="22124" y="572168"/>
                  <a:pt x="3221" y="578639"/>
                  <a:pt x="735" y="593558"/>
                </a:cubicBezTo>
                <a:cubicBezTo>
                  <a:pt x="-5376" y="630225"/>
                  <a:pt x="28009" y="679786"/>
                  <a:pt x="48861" y="705852"/>
                </a:cubicBezTo>
                <a:cubicBezTo>
                  <a:pt x="58309" y="717663"/>
                  <a:pt x="67976" y="730155"/>
                  <a:pt x="80945" y="737937"/>
                </a:cubicBezTo>
                <a:cubicBezTo>
                  <a:pt x="95445" y="746637"/>
                  <a:pt x="113030" y="748632"/>
                  <a:pt x="129072" y="753979"/>
                </a:cubicBezTo>
                <a:cubicBezTo>
                  <a:pt x="166503" y="748632"/>
                  <a:pt x="204289" y="745352"/>
                  <a:pt x="241366" y="737937"/>
                </a:cubicBezTo>
                <a:cubicBezTo>
                  <a:pt x="257948" y="734621"/>
                  <a:pt x="272583" y="721895"/>
                  <a:pt x="289493" y="721895"/>
                </a:cubicBezTo>
                <a:cubicBezTo>
                  <a:pt x="433971" y="721895"/>
                  <a:pt x="578251" y="732590"/>
                  <a:pt x="722630" y="737937"/>
                </a:cubicBezTo>
                <a:cubicBezTo>
                  <a:pt x="760061" y="743284"/>
                  <a:pt x="801104" y="737069"/>
                  <a:pt x="834924" y="753979"/>
                </a:cubicBezTo>
                <a:cubicBezTo>
                  <a:pt x="850049" y="761541"/>
                  <a:pt x="853746" y="785425"/>
                  <a:pt x="850966" y="802105"/>
                </a:cubicBezTo>
                <a:cubicBezTo>
                  <a:pt x="848905" y="814469"/>
                  <a:pt x="802381" y="874525"/>
                  <a:pt x="786798" y="882316"/>
                </a:cubicBezTo>
                <a:cubicBezTo>
                  <a:pt x="705548" y="922941"/>
                  <a:pt x="636904" y="920360"/>
                  <a:pt x="546166" y="930442"/>
                </a:cubicBezTo>
                <a:cubicBezTo>
                  <a:pt x="514082" y="925095"/>
                  <a:pt x="482441" y="914400"/>
                  <a:pt x="449914" y="914400"/>
                </a:cubicBezTo>
                <a:cubicBezTo>
                  <a:pt x="114381" y="914400"/>
                  <a:pt x="190820" y="893817"/>
                  <a:pt x="32819" y="946484"/>
                </a:cubicBezTo>
                <a:cubicBezTo>
                  <a:pt x="38166" y="962526"/>
                  <a:pt x="39032" y="980850"/>
                  <a:pt x="48861" y="994610"/>
                </a:cubicBezTo>
                <a:cubicBezTo>
                  <a:pt x="87927" y="1049302"/>
                  <a:pt x="113343" y="1069713"/>
                  <a:pt x="177198" y="1074821"/>
                </a:cubicBezTo>
                <a:cubicBezTo>
                  <a:pt x="289262" y="1083786"/>
                  <a:pt x="401787" y="1085516"/>
                  <a:pt x="514082" y="1090863"/>
                </a:cubicBezTo>
                <a:cubicBezTo>
                  <a:pt x="530124" y="1096210"/>
                  <a:pt x="550251" y="1094948"/>
                  <a:pt x="562208" y="1106905"/>
                </a:cubicBezTo>
                <a:cubicBezTo>
                  <a:pt x="574165" y="1118862"/>
                  <a:pt x="574935" y="1138450"/>
                  <a:pt x="578251" y="1155031"/>
                </a:cubicBezTo>
                <a:cubicBezTo>
                  <a:pt x="585667" y="1192108"/>
                  <a:pt x="585791" y="1230483"/>
                  <a:pt x="594293" y="1267326"/>
                </a:cubicBezTo>
                <a:cubicBezTo>
                  <a:pt x="601898" y="1300280"/>
                  <a:pt x="626377" y="1363579"/>
                  <a:pt x="626377" y="1363579"/>
                </a:cubicBezTo>
                <a:cubicBezTo>
                  <a:pt x="621030" y="1401010"/>
                  <a:pt x="617750" y="1438796"/>
                  <a:pt x="610335" y="1475873"/>
                </a:cubicBezTo>
                <a:cubicBezTo>
                  <a:pt x="607019" y="1492455"/>
                  <a:pt x="594293" y="1507090"/>
                  <a:pt x="594293" y="1524000"/>
                </a:cubicBezTo>
                <a:cubicBezTo>
                  <a:pt x="594293" y="1540910"/>
                  <a:pt x="604988" y="1556084"/>
                  <a:pt x="610335" y="1572126"/>
                </a:cubicBezTo>
                <a:lnTo>
                  <a:pt x="578251" y="162025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Flowchart: Process 1"/>
          <p:cNvSpPr/>
          <p:nvPr/>
        </p:nvSpPr>
        <p:spPr>
          <a:xfrm>
            <a:off x="2218937" y="1719547"/>
            <a:ext cx="4032449" cy="1080116"/>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Flowchart: Process 2"/>
          <p:cNvSpPr/>
          <p:nvPr/>
        </p:nvSpPr>
        <p:spPr>
          <a:xfrm>
            <a:off x="2074919" y="1791556"/>
            <a:ext cx="4392484" cy="144018"/>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Flowchart: Process 4"/>
          <p:cNvSpPr/>
          <p:nvPr/>
        </p:nvSpPr>
        <p:spPr>
          <a:xfrm>
            <a:off x="2074919" y="2043583"/>
            <a:ext cx="4392484" cy="144018"/>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Flowchart: Process 5"/>
          <p:cNvSpPr/>
          <p:nvPr/>
        </p:nvSpPr>
        <p:spPr>
          <a:xfrm>
            <a:off x="2074919" y="2292135"/>
            <a:ext cx="4392484" cy="144018"/>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Flowchart: Process 6"/>
          <p:cNvSpPr/>
          <p:nvPr/>
        </p:nvSpPr>
        <p:spPr>
          <a:xfrm>
            <a:off x="2074919" y="2500125"/>
            <a:ext cx="4392484" cy="144018"/>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blipFill>
            <a:blip r:embed="rId3">
              <a:alphaModFix/>
            </a:blip>
            <a:tile/>
          </a:blip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Circular Arrow 8"/>
          <p:cNvSpPr/>
          <p:nvPr/>
        </p:nvSpPr>
        <p:spPr>
          <a:xfrm rot="5400013">
            <a:off x="6317625" y="2303776"/>
            <a:ext cx="299539" cy="381195"/>
          </a:xfrm>
          <a:custGeom>
            <a:avLst/>
            <a:gdLst>
              <a:gd name="f0" fmla="val 10800000"/>
              <a:gd name="f1" fmla="val 5400000"/>
              <a:gd name="f2" fmla="val 180"/>
              <a:gd name="f3" fmla="val w"/>
              <a:gd name="f4" fmla="val h"/>
              <a:gd name="f5" fmla="val 0"/>
              <a:gd name="f6" fmla="val 299537"/>
              <a:gd name="f7" fmla="val 381192"/>
              <a:gd name="f8" fmla="+- 0 0 9438590"/>
              <a:gd name="f9" fmla="val 18721"/>
              <a:gd name="f10" fmla="val 190596"/>
              <a:gd name="f11" fmla="val 131047"/>
              <a:gd name="f12" fmla="val 171875"/>
              <a:gd name="f13" fmla="val 9817466"/>
              <a:gd name="f14" fmla="val 296104"/>
              <a:gd name="f15" fmla="val 153019"/>
              <a:gd name="f16" fmla="val 262095"/>
              <a:gd name="f17" fmla="val 221219"/>
              <a:gd name="f18" fmla="val 239643"/>
              <a:gd name="f19" fmla="val 93605"/>
              <a:gd name="f20" fmla="val 134433"/>
              <a:gd name="f21" fmla="val 20238590"/>
              <a:gd name="f22" fmla="+- 0 0 -180"/>
              <a:gd name="f23" fmla="+- 0 0 -450"/>
              <a:gd name="f24" fmla="+- 0 0 -540"/>
              <a:gd name="f25" fmla="+- 0 0 -630"/>
              <a:gd name="f26" fmla="*/ f3 1 299537"/>
              <a:gd name="f27" fmla="*/ f4 1 381192"/>
              <a:gd name="f28" fmla="+- f7 0 f5"/>
              <a:gd name="f29" fmla="+- f6 0 f5"/>
              <a:gd name="f30" fmla="*/ f22 f0 1"/>
              <a:gd name="f31" fmla="*/ f23 f0 1"/>
              <a:gd name="f32" fmla="*/ f24 f0 1"/>
              <a:gd name="f33" fmla="*/ f25 f0 1"/>
              <a:gd name="f34" fmla="*/ f29 1 299537"/>
              <a:gd name="f35" fmla="*/ f28 1 381192"/>
              <a:gd name="f36" fmla="*/ f30 1 f2"/>
              <a:gd name="f37" fmla="*/ f31 1 f2"/>
              <a:gd name="f38" fmla="*/ f32 1 f2"/>
              <a:gd name="f39" fmla="*/ f33 1 f2"/>
              <a:gd name="f40" fmla="*/ 37442 1 f34"/>
              <a:gd name="f41" fmla="*/ 190596 1 f35"/>
              <a:gd name="f42" fmla="*/ 296104 1 f34"/>
              <a:gd name="f43" fmla="*/ 153019 1 f35"/>
              <a:gd name="f44" fmla="*/ 262095 1 f34"/>
              <a:gd name="f45" fmla="*/ 221219 1 f34"/>
              <a:gd name="f46" fmla="*/ 57104 1 f34"/>
              <a:gd name="f47" fmla="*/ 242433 1 f34"/>
              <a:gd name="f48" fmla="*/ 69062 1 f35"/>
              <a:gd name="f49" fmla="*/ 312130 1 f35"/>
              <a:gd name="f50" fmla="+- f36 0 f1"/>
              <a:gd name="f51" fmla="+- f37 0 f1"/>
              <a:gd name="f52" fmla="+- f38 0 f1"/>
              <a:gd name="f53" fmla="+- f39 0 f1"/>
              <a:gd name="f54" fmla="*/ f46 f26 1"/>
              <a:gd name="f55" fmla="*/ f47 f26 1"/>
              <a:gd name="f56" fmla="*/ f49 f27 1"/>
              <a:gd name="f57" fmla="*/ f48 f27 1"/>
              <a:gd name="f58" fmla="*/ f40 f26 1"/>
              <a:gd name="f59" fmla="*/ f41 f27 1"/>
              <a:gd name="f60" fmla="*/ f42 f26 1"/>
              <a:gd name="f61" fmla="*/ f43 f27 1"/>
              <a:gd name="f62" fmla="*/ f44 f26 1"/>
              <a:gd name="f63" fmla="*/ f45 f26 1"/>
            </a:gdLst>
            <a:ahLst/>
            <a:cxnLst>
              <a:cxn ang="3cd4">
                <a:pos x="hc" y="t"/>
              </a:cxn>
              <a:cxn ang="0">
                <a:pos x="r" y="vc"/>
              </a:cxn>
              <a:cxn ang="cd4">
                <a:pos x="hc" y="b"/>
              </a:cxn>
              <a:cxn ang="cd2">
                <a:pos x="l" y="vc"/>
              </a:cxn>
              <a:cxn ang="f50">
                <a:pos x="f58" y="f59"/>
              </a:cxn>
              <a:cxn ang="f51">
                <a:pos x="f60" y="f61"/>
              </a:cxn>
              <a:cxn ang="f52">
                <a:pos x="f62" y="f59"/>
              </a:cxn>
              <a:cxn ang="f53">
                <a:pos x="f63" y="f61"/>
              </a:cxn>
            </a:cxnLst>
            <a:rect l="f54" t="f57" r="f55" b="f56"/>
            <a:pathLst>
              <a:path w="299537" h="381192">
                <a:moveTo>
                  <a:pt x="f9" y="f10"/>
                </a:moveTo>
                <a:arcTo wR="f11" hR="f12" stAng="f0" swAng="f13"/>
                <a:lnTo>
                  <a:pt x="f14" y="f15"/>
                </a:lnTo>
                <a:lnTo>
                  <a:pt x="f16" y="f10"/>
                </a:lnTo>
                <a:lnTo>
                  <a:pt x="f17" y="f15"/>
                </a:lnTo>
                <a:lnTo>
                  <a:pt x="f18" y="f15"/>
                </a:lnTo>
                <a:arcTo wR="f19" hR="f20" stAng="f21" swAng="f8"/>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Circular Arrow 9"/>
          <p:cNvSpPr/>
          <p:nvPr/>
        </p:nvSpPr>
        <p:spPr>
          <a:xfrm rot="5400013">
            <a:off x="6317625" y="1793614"/>
            <a:ext cx="299539" cy="381195"/>
          </a:xfrm>
          <a:custGeom>
            <a:avLst/>
            <a:gdLst>
              <a:gd name="f0" fmla="val 10800000"/>
              <a:gd name="f1" fmla="val 5400000"/>
              <a:gd name="f2" fmla="val 180"/>
              <a:gd name="f3" fmla="val w"/>
              <a:gd name="f4" fmla="val h"/>
              <a:gd name="f5" fmla="val 0"/>
              <a:gd name="f6" fmla="val 299537"/>
              <a:gd name="f7" fmla="val 381192"/>
              <a:gd name="f8" fmla="+- 0 0 9438590"/>
              <a:gd name="f9" fmla="val 18721"/>
              <a:gd name="f10" fmla="val 190596"/>
              <a:gd name="f11" fmla="val 131047"/>
              <a:gd name="f12" fmla="val 171875"/>
              <a:gd name="f13" fmla="val 9817466"/>
              <a:gd name="f14" fmla="val 296104"/>
              <a:gd name="f15" fmla="val 153019"/>
              <a:gd name="f16" fmla="val 262095"/>
              <a:gd name="f17" fmla="val 221219"/>
              <a:gd name="f18" fmla="val 239643"/>
              <a:gd name="f19" fmla="val 93605"/>
              <a:gd name="f20" fmla="val 134433"/>
              <a:gd name="f21" fmla="val 20238590"/>
              <a:gd name="f22" fmla="+- 0 0 -180"/>
              <a:gd name="f23" fmla="+- 0 0 -450"/>
              <a:gd name="f24" fmla="+- 0 0 -540"/>
              <a:gd name="f25" fmla="+- 0 0 -630"/>
              <a:gd name="f26" fmla="*/ f3 1 299537"/>
              <a:gd name="f27" fmla="*/ f4 1 381192"/>
              <a:gd name="f28" fmla="+- f7 0 f5"/>
              <a:gd name="f29" fmla="+- f6 0 f5"/>
              <a:gd name="f30" fmla="*/ f22 f0 1"/>
              <a:gd name="f31" fmla="*/ f23 f0 1"/>
              <a:gd name="f32" fmla="*/ f24 f0 1"/>
              <a:gd name="f33" fmla="*/ f25 f0 1"/>
              <a:gd name="f34" fmla="*/ f29 1 299537"/>
              <a:gd name="f35" fmla="*/ f28 1 381192"/>
              <a:gd name="f36" fmla="*/ f30 1 f2"/>
              <a:gd name="f37" fmla="*/ f31 1 f2"/>
              <a:gd name="f38" fmla="*/ f32 1 f2"/>
              <a:gd name="f39" fmla="*/ f33 1 f2"/>
              <a:gd name="f40" fmla="*/ 37442 1 f34"/>
              <a:gd name="f41" fmla="*/ 190596 1 f35"/>
              <a:gd name="f42" fmla="*/ 296104 1 f34"/>
              <a:gd name="f43" fmla="*/ 153019 1 f35"/>
              <a:gd name="f44" fmla="*/ 262095 1 f34"/>
              <a:gd name="f45" fmla="*/ 221219 1 f34"/>
              <a:gd name="f46" fmla="*/ 57104 1 f34"/>
              <a:gd name="f47" fmla="*/ 242433 1 f34"/>
              <a:gd name="f48" fmla="*/ 69062 1 f35"/>
              <a:gd name="f49" fmla="*/ 312130 1 f35"/>
              <a:gd name="f50" fmla="+- f36 0 f1"/>
              <a:gd name="f51" fmla="+- f37 0 f1"/>
              <a:gd name="f52" fmla="+- f38 0 f1"/>
              <a:gd name="f53" fmla="+- f39 0 f1"/>
              <a:gd name="f54" fmla="*/ f46 f26 1"/>
              <a:gd name="f55" fmla="*/ f47 f26 1"/>
              <a:gd name="f56" fmla="*/ f49 f27 1"/>
              <a:gd name="f57" fmla="*/ f48 f27 1"/>
              <a:gd name="f58" fmla="*/ f40 f26 1"/>
              <a:gd name="f59" fmla="*/ f41 f27 1"/>
              <a:gd name="f60" fmla="*/ f42 f26 1"/>
              <a:gd name="f61" fmla="*/ f43 f27 1"/>
              <a:gd name="f62" fmla="*/ f44 f26 1"/>
              <a:gd name="f63" fmla="*/ f45 f26 1"/>
            </a:gdLst>
            <a:ahLst/>
            <a:cxnLst>
              <a:cxn ang="3cd4">
                <a:pos x="hc" y="t"/>
              </a:cxn>
              <a:cxn ang="0">
                <a:pos x="r" y="vc"/>
              </a:cxn>
              <a:cxn ang="cd4">
                <a:pos x="hc" y="b"/>
              </a:cxn>
              <a:cxn ang="cd2">
                <a:pos x="l" y="vc"/>
              </a:cxn>
              <a:cxn ang="f50">
                <a:pos x="f58" y="f59"/>
              </a:cxn>
              <a:cxn ang="f51">
                <a:pos x="f60" y="f61"/>
              </a:cxn>
              <a:cxn ang="f52">
                <a:pos x="f62" y="f59"/>
              </a:cxn>
              <a:cxn ang="f53">
                <a:pos x="f63" y="f61"/>
              </a:cxn>
            </a:cxnLst>
            <a:rect l="f54" t="f57" r="f55" b="f56"/>
            <a:pathLst>
              <a:path w="299537" h="381192">
                <a:moveTo>
                  <a:pt x="f9" y="f10"/>
                </a:moveTo>
                <a:arcTo wR="f11" hR="f12" stAng="f0" swAng="f13"/>
                <a:lnTo>
                  <a:pt x="f14" y="f15"/>
                </a:lnTo>
                <a:lnTo>
                  <a:pt x="f16" y="f10"/>
                </a:lnTo>
                <a:lnTo>
                  <a:pt x="f17" y="f15"/>
                </a:lnTo>
                <a:lnTo>
                  <a:pt x="f18" y="f15"/>
                </a:lnTo>
                <a:arcTo wR="f19" hR="f20" stAng="f21" swAng="f8"/>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Circular Arrow 10"/>
          <p:cNvSpPr/>
          <p:nvPr/>
        </p:nvSpPr>
        <p:spPr>
          <a:xfrm rot="5400013" flipH="1" flipV="1">
            <a:off x="1932580" y="2041860"/>
            <a:ext cx="284643" cy="432090"/>
          </a:xfrm>
          <a:custGeom>
            <a:avLst/>
            <a:gdLst>
              <a:gd name="f0" fmla="val 10800000"/>
              <a:gd name="f1" fmla="val 5400000"/>
              <a:gd name="f2" fmla="val 180"/>
              <a:gd name="f3" fmla="val w"/>
              <a:gd name="f4" fmla="val h"/>
              <a:gd name="f5" fmla="val 0"/>
              <a:gd name="f6" fmla="val 288032"/>
              <a:gd name="f7" fmla="val 360042"/>
              <a:gd name="f8" fmla="+- 0 0 9437703"/>
              <a:gd name="f9" fmla="val 18002"/>
              <a:gd name="f10" fmla="val 180021"/>
              <a:gd name="f11" fmla="val 126014"/>
              <a:gd name="f12" fmla="val 162019"/>
              <a:gd name="f13" fmla="val 9817862"/>
              <a:gd name="f14" fmla="val 284587"/>
              <a:gd name="f15" fmla="val 143937"/>
              <a:gd name="f16" fmla="val 252028"/>
              <a:gd name="f17" fmla="val 212579"/>
              <a:gd name="f18" fmla="val 230257"/>
              <a:gd name="f19" fmla="val 90010"/>
              <a:gd name="f20" fmla="val 126015"/>
              <a:gd name="f21" fmla="val 20237703"/>
              <a:gd name="f22" fmla="+- 0 0 -180"/>
              <a:gd name="f23" fmla="+- 0 0 -450"/>
              <a:gd name="f24" fmla="+- 0 0 -540"/>
              <a:gd name="f25" fmla="+- 0 0 -630"/>
              <a:gd name="f26" fmla="*/ f3 1 288032"/>
              <a:gd name="f27" fmla="*/ f4 1 360042"/>
              <a:gd name="f28" fmla="+- f7 0 f5"/>
              <a:gd name="f29" fmla="+- f6 0 f5"/>
              <a:gd name="f30" fmla="*/ f22 f0 1"/>
              <a:gd name="f31" fmla="*/ f23 f0 1"/>
              <a:gd name="f32" fmla="*/ f24 f0 1"/>
              <a:gd name="f33" fmla="*/ f25 f0 1"/>
              <a:gd name="f34" fmla="*/ f29 1 288032"/>
              <a:gd name="f35" fmla="*/ f28 1 360042"/>
              <a:gd name="f36" fmla="*/ f30 1 f2"/>
              <a:gd name="f37" fmla="*/ f31 1 f2"/>
              <a:gd name="f38" fmla="*/ f32 1 f2"/>
              <a:gd name="f39" fmla="*/ f33 1 f2"/>
              <a:gd name="f40" fmla="*/ 36004 1 f34"/>
              <a:gd name="f41" fmla="*/ 180021 1 f35"/>
              <a:gd name="f42" fmla="*/ 284587 1 f34"/>
              <a:gd name="f43" fmla="*/ 143937 1 f35"/>
              <a:gd name="f44" fmla="*/ 252028 1 f34"/>
              <a:gd name="f45" fmla="*/ 212579 1 f34"/>
              <a:gd name="f46" fmla="*/ 54911 1 f34"/>
              <a:gd name="f47" fmla="*/ 233121 1 f34"/>
              <a:gd name="f48" fmla="*/ 65456 1 f35"/>
              <a:gd name="f49" fmla="*/ 294586 1 f35"/>
              <a:gd name="f50" fmla="+- f36 0 f1"/>
              <a:gd name="f51" fmla="+- f37 0 f1"/>
              <a:gd name="f52" fmla="+- f38 0 f1"/>
              <a:gd name="f53" fmla="+- f39 0 f1"/>
              <a:gd name="f54" fmla="*/ f46 f26 1"/>
              <a:gd name="f55" fmla="*/ f47 f26 1"/>
              <a:gd name="f56" fmla="*/ f49 f27 1"/>
              <a:gd name="f57" fmla="*/ f48 f27 1"/>
              <a:gd name="f58" fmla="*/ f40 f26 1"/>
              <a:gd name="f59" fmla="*/ f41 f27 1"/>
              <a:gd name="f60" fmla="*/ f42 f26 1"/>
              <a:gd name="f61" fmla="*/ f43 f27 1"/>
              <a:gd name="f62" fmla="*/ f44 f26 1"/>
              <a:gd name="f63" fmla="*/ f45 f26 1"/>
            </a:gdLst>
            <a:ahLst/>
            <a:cxnLst>
              <a:cxn ang="3cd4">
                <a:pos x="hc" y="t"/>
              </a:cxn>
              <a:cxn ang="0">
                <a:pos x="r" y="vc"/>
              </a:cxn>
              <a:cxn ang="cd4">
                <a:pos x="hc" y="b"/>
              </a:cxn>
              <a:cxn ang="cd2">
                <a:pos x="l" y="vc"/>
              </a:cxn>
              <a:cxn ang="f50">
                <a:pos x="f58" y="f59"/>
              </a:cxn>
              <a:cxn ang="f51">
                <a:pos x="f60" y="f61"/>
              </a:cxn>
              <a:cxn ang="f52">
                <a:pos x="f62" y="f59"/>
              </a:cxn>
              <a:cxn ang="f53">
                <a:pos x="f63" y="f61"/>
              </a:cxn>
            </a:cxnLst>
            <a:rect l="f54" t="f57" r="f55" b="f56"/>
            <a:pathLst>
              <a:path w="288032" h="360042">
                <a:moveTo>
                  <a:pt x="f9" y="f10"/>
                </a:moveTo>
                <a:arcTo wR="f11" hR="f12" stAng="f0" swAng="f13"/>
                <a:lnTo>
                  <a:pt x="f14" y="f15"/>
                </a:lnTo>
                <a:lnTo>
                  <a:pt x="f16" y="f10"/>
                </a:lnTo>
                <a:lnTo>
                  <a:pt x="f17" y="f15"/>
                </a:lnTo>
                <a:lnTo>
                  <a:pt x="f18" y="f15"/>
                </a:lnTo>
                <a:arcTo wR="f19" hR="f20" stAng="f21" swAng="f8"/>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lowchart: Process 11"/>
          <p:cNvSpPr/>
          <p:nvPr/>
        </p:nvSpPr>
        <p:spPr>
          <a:xfrm>
            <a:off x="1426848" y="2542498"/>
            <a:ext cx="864098" cy="45720"/>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1" name="Flowchart: Process 12"/>
          <p:cNvSpPr/>
          <p:nvPr/>
        </p:nvSpPr>
        <p:spPr>
          <a:xfrm>
            <a:off x="6286618" y="2344603"/>
            <a:ext cx="864098" cy="45720"/>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2" name="Flowchart: Process 13"/>
          <p:cNvSpPr/>
          <p:nvPr/>
        </p:nvSpPr>
        <p:spPr>
          <a:xfrm>
            <a:off x="1426848" y="1840705"/>
            <a:ext cx="864098" cy="45720"/>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Flowchart: Summing Junction 14"/>
          <p:cNvSpPr/>
          <p:nvPr/>
        </p:nvSpPr>
        <p:spPr>
          <a:xfrm>
            <a:off x="1072353" y="4311834"/>
            <a:ext cx="612648" cy="6126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stroke="0">
                <a:moveTo>
                  <a:pt x="f37" y="f50"/>
                </a:moveTo>
                <a:arcTo wR="f47" hR="f48" stAng="f1" swAng="f0"/>
                <a:close/>
              </a:path>
              <a:path fill="none">
                <a:moveTo>
                  <a:pt x="f66" y="f67"/>
                </a:moveTo>
                <a:lnTo>
                  <a:pt x="f68" y="f69"/>
                </a:lnTo>
                <a:moveTo>
                  <a:pt x="f68" y="f67"/>
                </a:moveTo>
                <a:lnTo>
                  <a:pt x="f66" y="f69"/>
                </a:lnTo>
              </a:path>
              <a:path fill="none">
                <a:moveTo>
                  <a:pt x="f37" y="f50"/>
                </a:moveTo>
                <a:arcTo wR="f47" hR="f48" stAng="f1" swAng="f0"/>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4" name="Flowchart: Delay 15"/>
          <p:cNvSpPr/>
          <p:nvPr/>
        </p:nvSpPr>
        <p:spPr>
          <a:xfrm rot="5400013">
            <a:off x="2624077" y="4501002"/>
            <a:ext cx="1539026" cy="96296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5" name="Flowchart: Delay 16"/>
          <p:cNvSpPr/>
          <p:nvPr/>
        </p:nvSpPr>
        <p:spPr>
          <a:xfrm rot="5400013">
            <a:off x="5216401" y="4501002"/>
            <a:ext cx="1539026" cy="96296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6" name="Flowchart: Summing Junction 17"/>
          <p:cNvSpPr/>
          <p:nvPr/>
        </p:nvSpPr>
        <p:spPr>
          <a:xfrm>
            <a:off x="7222159" y="4146685"/>
            <a:ext cx="612648" cy="6126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stroke="0">
                <a:moveTo>
                  <a:pt x="f37" y="f50"/>
                </a:moveTo>
                <a:arcTo wR="f47" hR="f48" stAng="f1" swAng="f0"/>
                <a:close/>
              </a:path>
              <a:path fill="none">
                <a:moveTo>
                  <a:pt x="f66" y="f67"/>
                </a:moveTo>
                <a:lnTo>
                  <a:pt x="f68" y="f69"/>
                </a:lnTo>
                <a:moveTo>
                  <a:pt x="f68" y="f67"/>
                </a:moveTo>
                <a:lnTo>
                  <a:pt x="f66" y="f69"/>
                </a:lnTo>
              </a:path>
              <a:path fill="none">
                <a:moveTo>
                  <a:pt x="f37" y="f50"/>
                </a:moveTo>
                <a:arcTo wR="f47" hR="f48" stAng="f1" swAng="f0"/>
                <a:close/>
              </a:path>
            </a:pathLst>
          </a:cu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cxnSp>
        <p:nvCxnSpPr>
          <p:cNvPr id="17" name="Elbow Connector 19"/>
          <p:cNvCxnSpPr>
            <a:stCxn id="14" idx="1"/>
            <a:endCxn id="13" idx="2"/>
          </p:cNvCxnSpPr>
          <p:nvPr/>
        </p:nvCxnSpPr>
        <p:spPr>
          <a:xfrm rot="5400000" flipH="1">
            <a:off x="1972375" y="4330784"/>
            <a:ext cx="827514" cy="2014910"/>
          </a:xfrm>
          <a:prstGeom prst="bentConnector3">
            <a:avLst>
              <a:gd name="adj1" fmla="val -27713"/>
            </a:avLst>
          </a:prstGeom>
          <a:noFill/>
          <a:ln w="9528">
            <a:solidFill>
              <a:srgbClr val="4A7EBB"/>
            </a:solidFill>
            <a:prstDash val="solid"/>
          </a:ln>
        </p:spPr>
      </p:cxnSp>
      <p:cxnSp>
        <p:nvCxnSpPr>
          <p:cNvPr id="18" name="Elbow Connector 24"/>
          <p:cNvCxnSpPr>
            <a:stCxn id="13" idx="0"/>
            <a:endCxn id="10" idx="3"/>
          </p:cNvCxnSpPr>
          <p:nvPr/>
        </p:nvCxnSpPr>
        <p:spPr>
          <a:xfrm rot="5400000" flipH="1" flipV="1">
            <a:off x="529524" y="3414511"/>
            <a:ext cx="1746476" cy="48171"/>
          </a:xfrm>
          <a:prstGeom prst="bentConnector2">
            <a:avLst/>
          </a:prstGeom>
          <a:noFill/>
          <a:ln w="9528">
            <a:solidFill>
              <a:srgbClr val="4A7EBB"/>
            </a:solidFill>
            <a:prstDash val="solid"/>
          </a:ln>
        </p:spPr>
      </p:cxnSp>
      <p:cxnSp>
        <p:nvCxnSpPr>
          <p:cNvPr id="19" name="Elbow Connector 28"/>
          <p:cNvCxnSpPr>
            <a:stCxn id="15" idx="1"/>
            <a:endCxn id="16" idx="2"/>
          </p:cNvCxnSpPr>
          <p:nvPr/>
        </p:nvCxnSpPr>
        <p:spPr>
          <a:xfrm rot="5400000" flipH="1" flipV="1">
            <a:off x="6260865" y="4484379"/>
            <a:ext cx="992663" cy="1542572"/>
          </a:xfrm>
          <a:prstGeom prst="bentConnector3">
            <a:avLst>
              <a:gd name="adj1" fmla="val -21486"/>
            </a:avLst>
          </a:prstGeom>
          <a:noFill/>
          <a:ln w="9528">
            <a:solidFill>
              <a:srgbClr val="4A7EBB"/>
            </a:solidFill>
            <a:prstDash val="solid"/>
          </a:ln>
        </p:spPr>
      </p:cxnSp>
      <p:cxnSp>
        <p:nvCxnSpPr>
          <p:cNvPr id="20" name="Elbow Connector 34"/>
          <p:cNvCxnSpPr>
            <a:stCxn id="16" idx="0"/>
          </p:cNvCxnSpPr>
          <p:nvPr/>
        </p:nvCxnSpPr>
        <p:spPr>
          <a:xfrm rot="16199987" flipV="1">
            <a:off x="6449986" y="3068186"/>
            <a:ext cx="1779221" cy="377776"/>
          </a:xfrm>
          <a:prstGeom prst="bentConnector3">
            <a:avLst>
              <a:gd name="adj1" fmla="val 99590"/>
            </a:avLst>
          </a:prstGeom>
          <a:noFill/>
          <a:ln w="9528">
            <a:solidFill>
              <a:srgbClr val="4A7EBB"/>
            </a:solidFill>
            <a:prstDash val="solid"/>
          </a:ln>
        </p:spPr>
      </p:cxnSp>
      <p:sp>
        <p:nvSpPr>
          <p:cNvPr id="21" name="TextBox 38"/>
          <p:cNvSpPr txBox="1"/>
          <p:nvPr/>
        </p:nvSpPr>
        <p:spPr>
          <a:xfrm>
            <a:off x="814776" y="4924482"/>
            <a:ext cx="1224134" cy="36933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Pump</a:t>
            </a:r>
          </a:p>
        </p:txBody>
      </p:sp>
      <p:sp>
        <p:nvSpPr>
          <p:cNvPr id="22" name="Rectangle 26"/>
          <p:cNvSpPr/>
          <p:nvPr/>
        </p:nvSpPr>
        <p:spPr>
          <a:xfrm>
            <a:off x="2578973" y="2799664"/>
            <a:ext cx="144018" cy="288036"/>
          </a:xfrm>
          <a:prstGeom prst="rect">
            <a:avLst/>
          </a:pr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3" name="Rectangle 27"/>
          <p:cNvSpPr/>
          <p:nvPr/>
        </p:nvSpPr>
        <p:spPr>
          <a:xfrm>
            <a:off x="5819333" y="1431511"/>
            <a:ext cx="166585" cy="288026"/>
          </a:xfrm>
          <a:prstGeom prst="rect">
            <a:avLst/>
          </a:pr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4" name="TextBox 28"/>
          <p:cNvSpPr txBox="1"/>
          <p:nvPr/>
        </p:nvSpPr>
        <p:spPr>
          <a:xfrm>
            <a:off x="2785911" y="4268026"/>
            <a:ext cx="1179009"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Substrate solution</a:t>
            </a:r>
          </a:p>
        </p:txBody>
      </p:sp>
      <p:sp>
        <p:nvSpPr>
          <p:cNvPr id="25" name="TextBox 29"/>
          <p:cNvSpPr txBox="1"/>
          <p:nvPr/>
        </p:nvSpPr>
        <p:spPr>
          <a:xfrm>
            <a:off x="5504441" y="4268026"/>
            <a:ext cx="962963"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Reagent Solution</a:t>
            </a:r>
          </a:p>
        </p:txBody>
      </p:sp>
      <p:sp>
        <p:nvSpPr>
          <p:cNvPr id="26" name="TextBox 38"/>
          <p:cNvSpPr txBox="1"/>
          <p:nvPr/>
        </p:nvSpPr>
        <p:spPr>
          <a:xfrm>
            <a:off x="6916411" y="4820789"/>
            <a:ext cx="1224134" cy="36933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Pump</a:t>
            </a:r>
          </a:p>
        </p:txBody>
      </p:sp>
      <p:sp>
        <p:nvSpPr>
          <p:cNvPr id="27" name="Title 41"/>
          <p:cNvSpPr txBox="1">
            <a:spLocks noGrp="1"/>
          </p:cNvSpPr>
          <p:nvPr>
            <p:ph type="title"/>
          </p:nvPr>
        </p:nvSpPr>
        <p:spPr/>
        <p:txBody>
          <a:bodyPr/>
          <a:lstStyle/>
          <a:p>
            <a:pPr lvl="0"/>
            <a:r>
              <a:rPr lang="en-GB"/>
              <a:t>Tube reactor with Static Mixing</a:t>
            </a:r>
          </a:p>
        </p:txBody>
      </p:sp>
      <p:pic>
        <p:nvPicPr>
          <p:cNvPr id="28" name="Picture 2"/>
          <p:cNvPicPr>
            <a:picLocks noChangeAspect="1"/>
          </p:cNvPicPr>
          <p:nvPr/>
        </p:nvPicPr>
        <p:blipFill>
          <a:blip r:embed="rId4"/>
          <a:srcRect/>
          <a:stretch>
            <a:fillRect/>
          </a:stretch>
        </p:blipFill>
        <p:spPr>
          <a:xfrm>
            <a:off x="6069394" y="5955798"/>
            <a:ext cx="2971800" cy="857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11621</TotalTime>
  <Words>2881</Words>
  <Application>Microsoft Office PowerPoint</Application>
  <PresentationFormat>On-screen Show (4:3)</PresentationFormat>
  <Paragraphs>262</Paragraphs>
  <Slides>24</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Concourse</vt:lpstr>
      <vt:lpstr>ChemSketch</vt:lpstr>
      <vt:lpstr>Learnings from Flow Chemistry for API Synthesis</vt:lpstr>
      <vt:lpstr>Why Flow</vt:lpstr>
      <vt:lpstr>Chemical Unit Operations Amenable to Flow</vt:lpstr>
      <vt:lpstr>Continuous Stirred Tank Reactor CSTR</vt:lpstr>
      <vt:lpstr>Pumped Loop Reactor</vt:lpstr>
      <vt:lpstr>Plug Flow Reactor  PFR</vt:lpstr>
      <vt:lpstr>Micro Channel Reactor</vt:lpstr>
      <vt:lpstr>Narrow Tube Reactor</vt:lpstr>
      <vt:lpstr>Tube reactor with Static Mixing</vt:lpstr>
      <vt:lpstr>Typical Single Stage Reactor </vt:lpstr>
      <vt:lpstr>PowerPoint Presentation</vt:lpstr>
      <vt:lpstr>Batch vs Flow</vt:lpstr>
      <vt:lpstr>Stage 1 Chemistry</vt:lpstr>
      <vt:lpstr>PowerPoint Presentation</vt:lpstr>
      <vt:lpstr>CDI Reaction Profile</vt:lpstr>
      <vt:lpstr>Stages 2 and 3</vt:lpstr>
      <vt:lpstr>PowerPoint Presentation</vt:lpstr>
      <vt:lpstr>Telescoped Processes</vt:lpstr>
      <vt:lpstr>Telescoped vs multistage flow</vt:lpstr>
      <vt:lpstr>PowerPoint Presentation</vt:lpstr>
      <vt:lpstr>Process Optimisation and Design Space Definition</vt:lpstr>
      <vt:lpstr>Summary</vt:lpstr>
      <vt:lpstr>Acknowledgements</vt:lpstr>
      <vt:lpstr>Q and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Points to cover</dc:title>
  <dc:creator>Mark Hughes</dc:creator>
  <cp:lastModifiedBy>Mark Hughes</cp:lastModifiedBy>
  <cp:revision>95</cp:revision>
  <dcterms:created xsi:type="dcterms:W3CDTF">2020-06-06T23:15:13Z</dcterms:created>
  <dcterms:modified xsi:type="dcterms:W3CDTF">2020-06-24T13:18:00Z</dcterms:modified>
</cp:coreProperties>
</file>